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8" r:id="rId4"/>
  </p:sldMasterIdLst>
  <p:notesMasterIdLst>
    <p:notesMasterId r:id="rId25"/>
  </p:notesMasterIdLst>
  <p:sldIdLst>
    <p:sldId id="256" r:id="rId5"/>
    <p:sldId id="2288" r:id="rId6"/>
    <p:sldId id="260" r:id="rId7"/>
    <p:sldId id="2293" r:id="rId8"/>
    <p:sldId id="2292" r:id="rId9"/>
    <p:sldId id="2294" r:id="rId10"/>
    <p:sldId id="2297" r:id="rId11"/>
    <p:sldId id="2295" r:id="rId12"/>
    <p:sldId id="2300" r:id="rId13"/>
    <p:sldId id="2298" r:id="rId14"/>
    <p:sldId id="2303" r:id="rId15"/>
    <p:sldId id="2302" r:id="rId16"/>
    <p:sldId id="2304" r:id="rId17"/>
    <p:sldId id="2305" r:id="rId18"/>
    <p:sldId id="2306" r:id="rId19"/>
    <p:sldId id="2307" r:id="rId20"/>
    <p:sldId id="2308" r:id="rId21"/>
    <p:sldId id="2309" r:id="rId22"/>
    <p:sldId id="2310" r:id="rId23"/>
    <p:sldId id="2301" r:id="rId24"/>
  </p:sldIdLst>
  <p:sldSz cx="12192000" cy="6858000"/>
  <p:notesSz cx="6858000" cy="9144000"/>
  <p:embeddedFontLs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Cambria Math" panose="02040503050406030204" pitchFamily="18" charset="0"/>
      <p:regular r:id="rId30"/>
    </p:embeddedFont>
    <p:embeddedFont>
      <p:font typeface="Open Sans" panose="020B0606030504020204" pitchFamily="34" charset="0"/>
      <p:regular r:id="rId31"/>
      <p:bold r:id="rId32"/>
      <p:italic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DD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FC1A709-1CA9-4434-B3D1-6A528EB342B0}" v="5" dt="2024-03-28T22:46:41.666"/>
  </p1510:revLst>
</p1510:revInfo>
</file>

<file path=ppt/tableStyles.xml><?xml version="1.0" encoding="utf-8"?>
<a:tblStyleLst xmlns:a="http://schemas.openxmlformats.org/drawingml/2006/main" def="{A6E2E2D7-EE86-495D-A7DE-2B7297930F60}">
  <a:tblStyle styleId="{A6E2E2D7-EE86-495D-A7DE-2B7297930F6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2" autoAdjust="0"/>
    <p:restoredTop sz="94712" autoAdjust="0"/>
  </p:normalViewPr>
  <p:slideViewPr>
    <p:cSldViewPr snapToGrid="0" snapToObjects="1">
      <p:cViewPr varScale="1">
        <p:scale>
          <a:sx n="108" d="100"/>
          <a:sy n="108" d="100"/>
        </p:scale>
        <p:origin x="678" y="10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1.fntdata"/><Relationship Id="rId39" Type="http://schemas.microsoft.com/office/2016/11/relationships/changesInfo" Target="changesInfos/changesInfo1.xml"/><Relationship Id="rId21" Type="http://schemas.openxmlformats.org/officeDocument/2006/relationships/slide" Target="slides/slide17.xml"/><Relationship Id="rId34" Type="http://schemas.openxmlformats.org/officeDocument/2006/relationships/font" Target="fonts/font9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4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7.fntdata"/><Relationship Id="rId37" Type="http://schemas.openxmlformats.org/officeDocument/2006/relationships/theme" Target="theme/theme1.xml"/><Relationship Id="rId40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font" Target="fonts/font3.fntdata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6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gerio BONIFACIO" userId="243518c0-3a84-4276-ae03-69faddfb6ddc" providerId="ADAL" clId="{1FC1A709-1CA9-4434-B3D1-6A528EB342B0}"/>
    <pc:docChg chg="custSel addSld delSld modSld sldOrd">
      <pc:chgData name="Rogerio BONIFACIO" userId="243518c0-3a84-4276-ae03-69faddfb6ddc" providerId="ADAL" clId="{1FC1A709-1CA9-4434-B3D1-6A528EB342B0}" dt="2024-03-28T22:49:36.141" v="255" actId="47"/>
      <pc:docMkLst>
        <pc:docMk/>
      </pc:docMkLst>
      <pc:sldChg chg="del ord">
        <pc:chgData name="Rogerio BONIFACIO" userId="243518c0-3a84-4276-ae03-69faddfb6ddc" providerId="ADAL" clId="{1FC1A709-1CA9-4434-B3D1-6A528EB342B0}" dt="2024-03-28T22:49:36.141" v="255" actId="47"/>
        <pc:sldMkLst>
          <pc:docMk/>
          <pc:sldMk cId="2096431966" sldId="2290"/>
        </pc:sldMkLst>
      </pc:sldChg>
      <pc:sldChg chg="addSp delSp modSp mod">
        <pc:chgData name="Rogerio BONIFACIO" userId="243518c0-3a84-4276-ae03-69faddfb6ddc" providerId="ADAL" clId="{1FC1A709-1CA9-4434-B3D1-6A528EB342B0}" dt="2024-03-28T22:43:45.064" v="223" actId="403"/>
        <pc:sldMkLst>
          <pc:docMk/>
          <pc:sldMk cId="3077486374" sldId="2295"/>
        </pc:sldMkLst>
        <pc:spChg chg="add mod">
          <ac:chgData name="Rogerio BONIFACIO" userId="243518c0-3a84-4276-ae03-69faddfb6ddc" providerId="ADAL" clId="{1FC1A709-1CA9-4434-B3D1-6A528EB342B0}" dt="2024-03-28T22:43:24.840" v="218" actId="1076"/>
          <ac:spMkLst>
            <pc:docMk/>
            <pc:sldMk cId="3077486374" sldId="2295"/>
            <ac:spMk id="2" creationId="{282BCBC3-38EB-E72A-13DA-33F8C681D9B4}"/>
          </ac:spMkLst>
        </pc:spChg>
        <pc:spChg chg="del mod">
          <ac:chgData name="Rogerio BONIFACIO" userId="243518c0-3a84-4276-ae03-69faddfb6ddc" providerId="ADAL" clId="{1FC1A709-1CA9-4434-B3D1-6A528EB342B0}" dt="2024-03-28T22:39:18.163" v="176" actId="478"/>
          <ac:spMkLst>
            <pc:docMk/>
            <pc:sldMk cId="3077486374" sldId="2295"/>
            <ac:spMk id="3" creationId="{B509AACF-8CCE-8CF6-92C3-5FDBF07A9543}"/>
          </ac:spMkLst>
        </pc:spChg>
        <pc:spChg chg="del mod">
          <ac:chgData name="Rogerio BONIFACIO" userId="243518c0-3a84-4276-ae03-69faddfb6ddc" providerId="ADAL" clId="{1FC1A709-1CA9-4434-B3D1-6A528EB342B0}" dt="2024-03-28T22:37:58.951" v="124" actId="478"/>
          <ac:spMkLst>
            <pc:docMk/>
            <pc:sldMk cId="3077486374" sldId="2295"/>
            <ac:spMk id="4" creationId="{802A284E-2918-12B0-31CA-090AD6A5F25C}"/>
          </ac:spMkLst>
        </pc:spChg>
        <pc:spChg chg="add mod">
          <ac:chgData name="Rogerio BONIFACIO" userId="243518c0-3a84-4276-ae03-69faddfb6ddc" providerId="ADAL" clId="{1FC1A709-1CA9-4434-B3D1-6A528EB342B0}" dt="2024-03-28T22:43:32.616" v="219" actId="1076"/>
          <ac:spMkLst>
            <pc:docMk/>
            <pc:sldMk cId="3077486374" sldId="2295"/>
            <ac:spMk id="5" creationId="{B0FBE9A8-2293-0A6F-1561-D9ADEA957735}"/>
          </ac:spMkLst>
        </pc:spChg>
        <pc:spChg chg="del">
          <ac:chgData name="Rogerio BONIFACIO" userId="243518c0-3a84-4276-ae03-69faddfb6ddc" providerId="ADAL" clId="{1FC1A709-1CA9-4434-B3D1-6A528EB342B0}" dt="2024-03-28T22:36:28.633" v="109" actId="478"/>
          <ac:spMkLst>
            <pc:docMk/>
            <pc:sldMk cId="3077486374" sldId="2295"/>
            <ac:spMk id="6" creationId="{84192E5E-1473-00FF-4290-1485802D3402}"/>
          </ac:spMkLst>
        </pc:spChg>
        <pc:spChg chg="mod">
          <ac:chgData name="Rogerio BONIFACIO" userId="243518c0-3a84-4276-ae03-69faddfb6ddc" providerId="ADAL" clId="{1FC1A709-1CA9-4434-B3D1-6A528EB342B0}" dt="2024-03-28T22:43:21.214" v="217" actId="404"/>
          <ac:spMkLst>
            <pc:docMk/>
            <pc:sldMk cId="3077486374" sldId="2295"/>
            <ac:spMk id="7" creationId="{0EDAFFF8-7BF3-B232-CAA2-B01FFD37474E}"/>
          </ac:spMkLst>
        </pc:spChg>
        <pc:spChg chg="add mod">
          <ac:chgData name="Rogerio BONIFACIO" userId="243518c0-3a84-4276-ae03-69faddfb6ddc" providerId="ADAL" clId="{1FC1A709-1CA9-4434-B3D1-6A528EB342B0}" dt="2024-03-28T22:43:36.523" v="220" actId="1076"/>
          <ac:spMkLst>
            <pc:docMk/>
            <pc:sldMk cId="3077486374" sldId="2295"/>
            <ac:spMk id="8" creationId="{04D220BC-F8C8-F68F-C9FD-F6ED2A8FC71E}"/>
          </ac:spMkLst>
        </pc:spChg>
        <pc:spChg chg="add mod">
          <ac:chgData name="Rogerio BONIFACIO" userId="243518c0-3a84-4276-ae03-69faddfb6ddc" providerId="ADAL" clId="{1FC1A709-1CA9-4434-B3D1-6A528EB342B0}" dt="2024-03-28T22:43:45.064" v="223" actId="403"/>
          <ac:spMkLst>
            <pc:docMk/>
            <pc:sldMk cId="3077486374" sldId="2295"/>
            <ac:spMk id="9" creationId="{5085D790-C88B-1107-545D-BBFCC2FF078D}"/>
          </ac:spMkLst>
        </pc:spChg>
        <pc:spChg chg="add mod">
          <ac:chgData name="Rogerio BONIFACIO" userId="243518c0-3a84-4276-ae03-69faddfb6ddc" providerId="ADAL" clId="{1FC1A709-1CA9-4434-B3D1-6A528EB342B0}" dt="2024-03-28T22:43:41.054" v="222" actId="1076"/>
          <ac:spMkLst>
            <pc:docMk/>
            <pc:sldMk cId="3077486374" sldId="2295"/>
            <ac:spMk id="10" creationId="{696435FD-842F-69C2-4D55-BFE31931B355}"/>
          </ac:spMkLst>
        </pc:spChg>
      </pc:sldChg>
      <pc:sldChg chg="del ord">
        <pc:chgData name="Rogerio BONIFACIO" userId="243518c0-3a84-4276-ae03-69faddfb6ddc" providerId="ADAL" clId="{1FC1A709-1CA9-4434-B3D1-6A528EB342B0}" dt="2024-03-28T22:49:36.141" v="255" actId="47"/>
        <pc:sldMkLst>
          <pc:docMk/>
          <pc:sldMk cId="717151936" sldId="2299"/>
        </pc:sldMkLst>
      </pc:sldChg>
      <pc:sldChg chg="modSp mod">
        <pc:chgData name="Rogerio BONIFACIO" userId="243518c0-3a84-4276-ae03-69faddfb6ddc" providerId="ADAL" clId="{1FC1A709-1CA9-4434-B3D1-6A528EB342B0}" dt="2024-03-28T22:44:47.056" v="227" actId="1076"/>
        <pc:sldMkLst>
          <pc:docMk/>
          <pc:sldMk cId="680154782" sldId="2300"/>
        </pc:sldMkLst>
        <pc:spChg chg="mod">
          <ac:chgData name="Rogerio BONIFACIO" userId="243518c0-3a84-4276-ae03-69faddfb6ddc" providerId="ADAL" clId="{1FC1A709-1CA9-4434-B3D1-6A528EB342B0}" dt="2024-03-28T22:44:36.592" v="226" actId="1076"/>
          <ac:spMkLst>
            <pc:docMk/>
            <pc:sldMk cId="680154782" sldId="2300"/>
            <ac:spMk id="2" creationId="{E0A4DBCA-ECBD-E81C-5263-705D4F213189}"/>
          </ac:spMkLst>
        </pc:spChg>
        <pc:spChg chg="mod">
          <ac:chgData name="Rogerio BONIFACIO" userId="243518c0-3a84-4276-ae03-69faddfb6ddc" providerId="ADAL" clId="{1FC1A709-1CA9-4434-B3D1-6A528EB342B0}" dt="2024-03-28T22:44:47.056" v="227" actId="1076"/>
          <ac:spMkLst>
            <pc:docMk/>
            <pc:sldMk cId="680154782" sldId="2300"/>
            <ac:spMk id="3" creationId="{82EAE437-C205-8C9C-8AB8-FD44872C3E91}"/>
          </ac:spMkLst>
        </pc:spChg>
      </pc:sldChg>
      <pc:sldChg chg="delSp modSp mod">
        <pc:chgData name="Rogerio BONIFACIO" userId="243518c0-3a84-4276-ae03-69faddfb6ddc" providerId="ADAL" clId="{1FC1A709-1CA9-4434-B3D1-6A528EB342B0}" dt="2024-03-28T22:48:04.583" v="251" actId="6549"/>
        <pc:sldMkLst>
          <pc:docMk/>
          <pc:sldMk cId="4204610506" sldId="2304"/>
        </pc:sldMkLst>
        <pc:spChg chg="del">
          <ac:chgData name="Rogerio BONIFACIO" userId="243518c0-3a84-4276-ae03-69faddfb6ddc" providerId="ADAL" clId="{1FC1A709-1CA9-4434-B3D1-6A528EB342B0}" dt="2024-03-28T22:46:01.114" v="232" actId="478"/>
          <ac:spMkLst>
            <pc:docMk/>
            <pc:sldMk cId="4204610506" sldId="2304"/>
            <ac:spMk id="2" creationId="{7A9CFBAE-4CE5-9109-8A94-126BE218251F}"/>
          </ac:spMkLst>
        </pc:spChg>
        <pc:spChg chg="del">
          <ac:chgData name="Rogerio BONIFACIO" userId="243518c0-3a84-4276-ae03-69faddfb6ddc" providerId="ADAL" clId="{1FC1A709-1CA9-4434-B3D1-6A528EB342B0}" dt="2024-03-28T22:46:08.461" v="233" actId="478"/>
          <ac:spMkLst>
            <pc:docMk/>
            <pc:sldMk cId="4204610506" sldId="2304"/>
            <ac:spMk id="3" creationId="{18A18905-D61E-EA54-4F76-2430CA7E2F99}"/>
          </ac:spMkLst>
        </pc:spChg>
        <pc:spChg chg="del">
          <ac:chgData name="Rogerio BONIFACIO" userId="243518c0-3a84-4276-ae03-69faddfb6ddc" providerId="ADAL" clId="{1FC1A709-1CA9-4434-B3D1-6A528EB342B0}" dt="2024-03-28T22:45:32.797" v="228" actId="478"/>
          <ac:spMkLst>
            <pc:docMk/>
            <pc:sldMk cId="4204610506" sldId="2304"/>
            <ac:spMk id="4" creationId="{6129BF82-4F1C-E316-A5C3-FAD58175B65D}"/>
          </ac:spMkLst>
        </pc:spChg>
        <pc:spChg chg="mod">
          <ac:chgData name="Rogerio BONIFACIO" userId="243518c0-3a84-4276-ae03-69faddfb6ddc" providerId="ADAL" clId="{1FC1A709-1CA9-4434-B3D1-6A528EB342B0}" dt="2024-03-28T22:48:04.583" v="251" actId="6549"/>
          <ac:spMkLst>
            <pc:docMk/>
            <pc:sldMk cId="4204610506" sldId="2304"/>
            <ac:spMk id="11" creationId="{3BD660FA-3C66-9F23-025B-4BF4F3842F2B}"/>
          </ac:spMkLst>
        </pc:spChg>
      </pc:sldChg>
      <pc:sldChg chg="modSp mod">
        <pc:chgData name="Rogerio BONIFACIO" userId="243518c0-3a84-4276-ae03-69faddfb6ddc" providerId="ADAL" clId="{1FC1A709-1CA9-4434-B3D1-6A528EB342B0}" dt="2024-03-28T22:48:29.117" v="254" actId="1076"/>
        <pc:sldMkLst>
          <pc:docMk/>
          <pc:sldMk cId="4139246450" sldId="2305"/>
        </pc:sldMkLst>
        <pc:spChg chg="mod">
          <ac:chgData name="Rogerio BONIFACIO" userId="243518c0-3a84-4276-ae03-69faddfb6ddc" providerId="ADAL" clId="{1FC1A709-1CA9-4434-B3D1-6A528EB342B0}" dt="2024-03-28T22:48:29.117" v="254" actId="1076"/>
          <ac:spMkLst>
            <pc:docMk/>
            <pc:sldMk cId="4139246450" sldId="2305"/>
            <ac:spMk id="3" creationId="{18A18905-D61E-EA54-4F76-2430CA7E2F99}"/>
          </ac:spMkLst>
        </pc:spChg>
        <pc:spChg chg="mod">
          <ac:chgData name="Rogerio BONIFACIO" userId="243518c0-3a84-4276-ae03-69faddfb6ddc" providerId="ADAL" clId="{1FC1A709-1CA9-4434-B3D1-6A528EB342B0}" dt="2024-03-28T22:48:24.555" v="253" actId="1076"/>
          <ac:spMkLst>
            <pc:docMk/>
            <pc:sldMk cId="4139246450" sldId="2305"/>
            <ac:spMk id="4" creationId="{D915D8FF-BE23-CA27-E068-36359EE05CC5}"/>
          </ac:spMkLst>
        </pc:spChg>
        <pc:spChg chg="mod">
          <ac:chgData name="Rogerio BONIFACIO" userId="243518c0-3a84-4276-ae03-69faddfb6ddc" providerId="ADAL" clId="{1FC1A709-1CA9-4434-B3D1-6A528EB342B0}" dt="2024-03-28T22:47:45.181" v="249" actId="1076"/>
          <ac:spMkLst>
            <pc:docMk/>
            <pc:sldMk cId="4139246450" sldId="2305"/>
            <ac:spMk id="11" creationId="{3BD660FA-3C66-9F23-025B-4BF4F3842F2B}"/>
          </ac:spMkLst>
        </pc:spChg>
      </pc:sldChg>
      <pc:sldChg chg="add del ord">
        <pc:chgData name="Rogerio BONIFACIO" userId="243518c0-3a84-4276-ae03-69faddfb6ddc" providerId="ADAL" clId="{1FC1A709-1CA9-4434-B3D1-6A528EB342B0}" dt="2024-03-28T22:49:36.141" v="255" actId="47"/>
        <pc:sldMkLst>
          <pc:docMk/>
          <pc:sldMk cId="8374686" sldId="2311"/>
        </pc:sldMkLst>
      </pc:sldChg>
      <pc:sldChg chg="add del ord">
        <pc:chgData name="Rogerio BONIFACIO" userId="243518c0-3a84-4276-ae03-69faddfb6ddc" providerId="ADAL" clId="{1FC1A709-1CA9-4434-B3D1-6A528EB342B0}" dt="2024-03-28T22:49:36.141" v="255" actId="47"/>
        <pc:sldMkLst>
          <pc:docMk/>
          <pc:sldMk cId="4217144283" sldId="2312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64ac2461cb_0_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g64ac2461cb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a410761464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1" name="Google Shape;171;ga410761464_0_7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ga410761464_0_7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234000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3" name="Google Shape;1553;g90aee7f904_0_5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4" name="Google Shape;1554;g90aee7f904_0_59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5" name="Google Shape;1555;g90aee7f904_0_59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723219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3" name="Google Shape;1553;g90aee7f904_0_5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4" name="Google Shape;1554;g90aee7f904_0_59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5" name="Google Shape;1555;g90aee7f904_0_59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132415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3" name="Google Shape;1553;g90aee7f904_0_5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4" name="Google Shape;1554;g90aee7f904_0_59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5" name="Google Shape;1555;g90aee7f904_0_59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417877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3" name="Google Shape;1553;g90aee7f904_0_5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4" name="Google Shape;1554;g90aee7f904_0_59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5" name="Google Shape;1555;g90aee7f904_0_59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057458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3" name="Google Shape;1553;g90aee7f904_0_5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4" name="Google Shape;1554;g90aee7f904_0_59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5" name="Google Shape;1555;g90aee7f904_0_59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801613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3" name="Google Shape;1553;g90aee7f904_0_5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4" name="Google Shape;1554;g90aee7f904_0_59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5" name="Google Shape;1555;g90aee7f904_0_59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1674453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3" name="Google Shape;1553;g90aee7f904_0_5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4" name="Google Shape;1554;g90aee7f904_0_59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5" name="Google Shape;1555;g90aee7f904_0_59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0092524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3" name="Google Shape;1553;g90aee7f904_0_5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4" name="Google Shape;1554;g90aee7f904_0_59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5" name="Google Shape;1555;g90aee7f904_0_59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097130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3" name="Google Shape;1553;g90aee7f904_0_5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4" name="Google Shape;1554;g90aee7f904_0_59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5" name="Google Shape;1555;g90aee7f904_0_59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660383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a410761464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1" name="Google Shape;171;ga410761464_0_7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ga410761464_0_7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0341051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3" name="Google Shape;1553;g90aee7f904_0_5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4" name="Google Shape;1554;g90aee7f904_0_59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5" name="Google Shape;1555;g90aee7f904_0_59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932153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a410761464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1" name="Google Shape;171;ga410761464_0_7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ga410761464_0_7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a410761464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1" name="Google Shape;171;ga410761464_0_7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ga410761464_0_7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723960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a410761464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1" name="Google Shape;171;ga410761464_0_7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ga410761464_0_7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325389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a410761464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1" name="Google Shape;171;ga410761464_0_7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ga410761464_0_7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883149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a410761464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1" name="Google Shape;171;ga410761464_0_7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ga410761464_0_7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138005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a410761464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1" name="Google Shape;171;ga410761464_0_7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ga410761464_0_7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891948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a410761464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1" name="Google Shape;171;ga410761464_0_7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ga410761464_0_7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307303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ue contenuti">
  <p:cSld name="Due contenuti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 txBox="1">
            <a:spLocks noGrp="1"/>
          </p:cNvSpPr>
          <p:nvPr>
            <p:ph type="body" idx="1"/>
          </p:nvPr>
        </p:nvSpPr>
        <p:spPr>
          <a:xfrm>
            <a:off x="539999" y="1795071"/>
            <a:ext cx="5460900" cy="41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70BA"/>
              </a:buClr>
              <a:buSzPts val="1800"/>
              <a:buFont typeface="Arial"/>
              <a:buChar char="•"/>
              <a:defRPr sz="1800"/>
            </a:lvl1pPr>
            <a:lvl2pPr marL="914400" lvl="1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70BA"/>
              </a:buClr>
              <a:buSzPts val="1600"/>
              <a:buFont typeface="Arial"/>
              <a:buChar char="•"/>
              <a:defRPr sz="1600"/>
            </a:lvl2pPr>
            <a:lvl3pPr marL="1371600" lvl="2" indent="-3175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70BA"/>
              </a:buClr>
              <a:buSzPts val="1400"/>
              <a:buFont typeface="Arial"/>
              <a:buChar char="•"/>
              <a:defRPr sz="1400"/>
            </a:lvl3pPr>
            <a:lvl4pPr marL="1828800" lvl="3" indent="-3048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70BA"/>
              </a:buClr>
              <a:buSzPts val="1200"/>
              <a:buFont typeface="Arial"/>
              <a:buChar char="•"/>
              <a:defRPr sz="1200"/>
            </a:lvl4pPr>
            <a:lvl5pPr marL="2286000" lvl="4" indent="-3048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70BA"/>
              </a:buClr>
              <a:buSzPts val="1200"/>
              <a:buFont typeface="Arial"/>
              <a:buChar char="•"/>
              <a:defRPr sz="1200"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1" name="Google Shape;91;p14"/>
          <p:cNvSpPr txBox="1">
            <a:spLocks noGrp="1"/>
          </p:cNvSpPr>
          <p:nvPr>
            <p:ph type="body" idx="2"/>
          </p:nvPr>
        </p:nvSpPr>
        <p:spPr>
          <a:xfrm>
            <a:off x="6078019" y="1795071"/>
            <a:ext cx="5514000" cy="41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70BA"/>
              </a:buClr>
              <a:buSzPts val="2000"/>
              <a:buFont typeface="Arial"/>
              <a:buChar char="•"/>
              <a:defRPr/>
            </a:lvl1pPr>
            <a:lvl2pPr marL="914400" lvl="1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70BA"/>
              </a:buClr>
              <a:buSzPts val="1800"/>
              <a:buFont typeface="Arial"/>
              <a:buChar char="•"/>
              <a:defRPr/>
            </a:lvl2pPr>
            <a:lvl3pPr marL="1371600" lvl="2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70BA"/>
              </a:buClr>
              <a:buSzPts val="1600"/>
              <a:buFont typeface="Arial"/>
              <a:buChar char="•"/>
              <a:defRPr/>
            </a:lvl3pPr>
            <a:lvl4pPr marL="1828800" lvl="3" indent="-3175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70BA"/>
              </a:buClr>
              <a:buSzPts val="1400"/>
              <a:buFont typeface="Arial"/>
              <a:buChar char="•"/>
              <a:defRPr/>
            </a:lvl4pPr>
            <a:lvl5pPr marL="2286000" lvl="4" indent="-3175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70BA"/>
              </a:buClr>
              <a:buSzPts val="1400"/>
              <a:buFont typeface="Arial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92" name="Google Shape;92;p14"/>
          <p:cNvSpPr txBox="1">
            <a:spLocks noGrp="1"/>
          </p:cNvSpPr>
          <p:nvPr>
            <p:ph type="title"/>
          </p:nvPr>
        </p:nvSpPr>
        <p:spPr>
          <a:xfrm>
            <a:off x="540000" y="540000"/>
            <a:ext cx="11052000" cy="11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BA"/>
              </a:buClr>
              <a:buSzPts val="3000"/>
              <a:buFont typeface="Open Sans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4"/>
          <p:cNvSpPr txBox="1">
            <a:spLocks noGrp="1"/>
          </p:cNvSpPr>
          <p:nvPr>
            <p:ph type="sldNum" idx="12"/>
          </p:nvPr>
        </p:nvSpPr>
        <p:spPr>
          <a:xfrm>
            <a:off x="10711542" y="6227991"/>
            <a:ext cx="1027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8" name="Google Shape;207;p29"/>
          <p:cNvPicPr preferRelativeResize="0"/>
          <p:nvPr userDrawn="1"/>
        </p:nvPicPr>
        <p:blipFill rotWithShape="1">
          <a:blip r:embed="rId2">
            <a:alphaModFix/>
          </a:blip>
          <a:srcRect l="1517" t="8296" r="12948" b="9979"/>
          <a:stretch/>
        </p:blipFill>
        <p:spPr>
          <a:xfrm>
            <a:off x="10440000" y="108000"/>
            <a:ext cx="1634836" cy="67425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" name="Google Shape;186;p27"/>
          <p:cNvCxnSpPr/>
          <p:nvPr userDrawn="1"/>
        </p:nvCxnSpPr>
        <p:spPr>
          <a:xfrm>
            <a:off x="274050" y="819575"/>
            <a:ext cx="11643900" cy="2400"/>
          </a:xfrm>
          <a:prstGeom prst="straightConnector1">
            <a:avLst/>
          </a:prstGeom>
          <a:noFill/>
          <a:ln w="9525" cap="flat" cmpd="sng">
            <a:solidFill>
              <a:srgbClr val="0070BA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" type="title">
  <p:cSld name="TITLE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5"/>
          <p:cNvSpPr txBox="1">
            <a:spLocks noGrp="1"/>
          </p:cNvSpPr>
          <p:nvPr>
            <p:ph type="ctrTitle"/>
          </p:nvPr>
        </p:nvSpPr>
        <p:spPr>
          <a:xfrm>
            <a:off x="2031224" y="675542"/>
            <a:ext cx="9596100" cy="13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BA"/>
              </a:buClr>
              <a:buSzPts val="3600"/>
              <a:buFont typeface="Open Sans"/>
              <a:buNone/>
              <a:defRPr sz="3600" b="1" i="0">
                <a:solidFill>
                  <a:srgbClr val="0070BA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5"/>
          <p:cNvSpPr txBox="1">
            <a:spLocks noGrp="1"/>
          </p:cNvSpPr>
          <p:nvPr>
            <p:ph type="subTitle" idx="1"/>
          </p:nvPr>
        </p:nvSpPr>
        <p:spPr>
          <a:xfrm>
            <a:off x="2045184" y="1999748"/>
            <a:ext cx="9596100" cy="16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70BA"/>
              </a:buClr>
              <a:buSzPts val="2400"/>
              <a:buNone/>
              <a:defRPr sz="2400" b="0" i="0">
                <a:solidFill>
                  <a:srgbClr val="0070BA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98" name="Google Shape;98;p15"/>
          <p:cNvSpPr txBox="1">
            <a:spLocks noGrp="1"/>
          </p:cNvSpPr>
          <p:nvPr>
            <p:ph type="dt" idx="10"/>
          </p:nvPr>
        </p:nvSpPr>
        <p:spPr>
          <a:xfrm>
            <a:off x="2066124" y="5820454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>
                <a:solidFill>
                  <a:srgbClr val="0070BA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99" name="Google Shape;99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8163" y="539496"/>
            <a:ext cx="1082040" cy="57790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39">
          <p15:clr>
            <a:srgbClr val="FBAE40"/>
          </p15:clr>
        </p15:guide>
        <p15:guide id="2" orient="horz" pos="334">
          <p15:clr>
            <a:srgbClr val="FBAE40"/>
          </p15:clr>
        </p15:guide>
        <p15:guide id="3" orient="horz" pos="3978">
          <p15:clr>
            <a:srgbClr val="FBAE40"/>
          </p15:clr>
        </p15:guide>
        <p15:guide id="4" pos="1359">
          <p15:clr>
            <a:srgbClr val="FBAE40"/>
          </p15:clr>
        </p15:guide>
        <p15:guide id="5" orient="horz" pos="514">
          <p15:clr>
            <a:srgbClr val="FBAE40"/>
          </p15:clr>
        </p15:guide>
        <p15:guide id="6" pos="7333">
          <p15:clr>
            <a:srgbClr val="FBAE40"/>
          </p15:clr>
        </p15:guide>
        <p15:guide id="7" orient="horz" pos="3799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PHOTO 3">
  <p:cSld name="COVER PHOTO 3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7"/>
          <p:cNvSpPr>
            <a:spLocks noGrp="1"/>
          </p:cNvSpPr>
          <p:nvPr>
            <p:ph type="pic" idx="2"/>
          </p:nvPr>
        </p:nvSpPr>
        <p:spPr>
          <a:xfrm>
            <a:off x="1620203" y="539497"/>
            <a:ext cx="10008000" cy="34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09" name="Google Shape;109;p17"/>
          <p:cNvSpPr txBox="1">
            <a:spLocks noGrp="1"/>
          </p:cNvSpPr>
          <p:nvPr>
            <p:ph type="ctrTitle"/>
          </p:nvPr>
        </p:nvSpPr>
        <p:spPr>
          <a:xfrm>
            <a:off x="2031223" y="4689900"/>
            <a:ext cx="9728700" cy="58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6800" rIns="91425" bIns="4570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BA"/>
              </a:buClr>
              <a:buSzPts val="3600"/>
              <a:buFont typeface="Open Sans"/>
              <a:buNone/>
              <a:defRPr sz="3600" b="1" i="0">
                <a:solidFill>
                  <a:srgbClr val="0070BA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17"/>
          <p:cNvSpPr txBox="1">
            <a:spLocks noGrp="1"/>
          </p:cNvSpPr>
          <p:nvPr>
            <p:ph type="subTitle" idx="1"/>
          </p:nvPr>
        </p:nvSpPr>
        <p:spPr>
          <a:xfrm>
            <a:off x="2045183" y="5389002"/>
            <a:ext cx="6971400" cy="7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70BA"/>
              </a:buClr>
              <a:buSzPts val="2400"/>
              <a:buNone/>
              <a:defRPr sz="2400" b="0" i="0">
                <a:solidFill>
                  <a:srgbClr val="0070BA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11" name="Google Shape;111;p17"/>
          <p:cNvSpPr txBox="1">
            <a:spLocks noGrp="1"/>
          </p:cNvSpPr>
          <p:nvPr>
            <p:ph type="dt" idx="10"/>
          </p:nvPr>
        </p:nvSpPr>
        <p:spPr>
          <a:xfrm>
            <a:off x="9016601" y="6097554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>
                <a:solidFill>
                  <a:srgbClr val="0070BA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12" name="Google Shape;112;p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8163" y="539496"/>
            <a:ext cx="1082040" cy="5779008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7"/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>
            <a:lvl1pPr lvl="0">
              <a:buNone/>
              <a:defRPr sz="1300">
                <a:solidFill>
                  <a:schemeClr val="dk1"/>
                </a:solidFill>
              </a:defRPr>
            </a:lvl1pPr>
            <a:lvl2pPr lvl="1">
              <a:buNone/>
              <a:defRPr sz="1300">
                <a:solidFill>
                  <a:schemeClr val="dk1"/>
                </a:solidFill>
              </a:defRPr>
            </a:lvl2pPr>
            <a:lvl3pPr lvl="2">
              <a:buNone/>
              <a:defRPr sz="1300">
                <a:solidFill>
                  <a:schemeClr val="dk1"/>
                </a:solidFill>
              </a:defRPr>
            </a:lvl3pPr>
            <a:lvl4pPr lvl="3">
              <a:buNone/>
              <a:defRPr sz="1300">
                <a:solidFill>
                  <a:schemeClr val="dk1"/>
                </a:solidFill>
              </a:defRPr>
            </a:lvl4pPr>
            <a:lvl5pPr lvl="4">
              <a:buNone/>
              <a:defRPr sz="1300">
                <a:solidFill>
                  <a:schemeClr val="dk1"/>
                </a:solidFill>
              </a:defRPr>
            </a:lvl5pPr>
            <a:lvl6pPr lvl="5">
              <a:buNone/>
              <a:defRPr sz="1300">
                <a:solidFill>
                  <a:schemeClr val="dk1"/>
                </a:solidFill>
              </a:defRPr>
            </a:lvl6pPr>
            <a:lvl7pPr lvl="6">
              <a:buNone/>
              <a:defRPr sz="1300">
                <a:solidFill>
                  <a:schemeClr val="dk1"/>
                </a:solidFill>
              </a:defRPr>
            </a:lvl7pPr>
            <a:lvl8pPr lvl="7">
              <a:buNone/>
              <a:defRPr sz="1300">
                <a:solidFill>
                  <a:schemeClr val="dk1"/>
                </a:solidFill>
              </a:defRPr>
            </a:lvl8pPr>
            <a:lvl9pPr lvl="8">
              <a:buNone/>
              <a:defRPr sz="1300">
                <a:solidFill>
                  <a:schemeClr val="dk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BAE40"/>
          </p15:clr>
        </p15:guide>
        <p15:guide id="2" orient="horz" pos="338">
          <p15:clr>
            <a:srgbClr val="FBAE40"/>
          </p15:clr>
        </p15:guide>
        <p15:guide id="3" pos="1359">
          <p15:clr>
            <a:srgbClr val="FBAE40"/>
          </p15:clr>
        </p15:guide>
        <p15:guide id="4" orient="horz" pos="514">
          <p15:clr>
            <a:srgbClr val="FBAE40"/>
          </p15:clr>
        </p15:guide>
        <p15:guide id="5" pos="7333">
          <p15:clr>
            <a:srgbClr val="FBAE40"/>
          </p15:clr>
        </p15:guide>
        <p15:guide id="6" orient="horz" pos="3799">
          <p15:clr>
            <a:srgbClr val="FBAE40"/>
          </p15:clr>
        </p15:guide>
        <p15:guide id="7" orient="horz" pos="3067">
          <p15:clr>
            <a:srgbClr val="FBAE40"/>
          </p15:clr>
        </p15:guide>
        <p15:guide id="8" orient="horz" pos="3377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olo e contenuto" type="obj">
  <p:cSld name="OBJECT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9"/>
          <p:cNvSpPr txBox="1">
            <a:spLocks noGrp="1"/>
          </p:cNvSpPr>
          <p:nvPr>
            <p:ph type="title"/>
          </p:nvPr>
        </p:nvSpPr>
        <p:spPr>
          <a:xfrm>
            <a:off x="540000" y="540000"/>
            <a:ext cx="11052000" cy="11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BA"/>
              </a:buClr>
              <a:buSzPts val="3000"/>
              <a:buFont typeface="Open Sans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20" name="Google Shape;120;p19"/>
          <p:cNvSpPr txBox="1">
            <a:spLocks noGrp="1"/>
          </p:cNvSpPr>
          <p:nvPr>
            <p:ph type="body" idx="1"/>
          </p:nvPr>
        </p:nvSpPr>
        <p:spPr>
          <a:xfrm>
            <a:off x="540001" y="1795071"/>
            <a:ext cx="11052000" cy="41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70BA"/>
              </a:buClr>
              <a:buSzPts val="2000"/>
              <a:buFont typeface="Arial"/>
              <a:buChar char="•"/>
              <a:defRPr/>
            </a:lvl1pPr>
            <a:lvl2pPr marL="914400" lvl="1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70BA"/>
              </a:buClr>
              <a:buSzPts val="1800"/>
              <a:buFont typeface="Arial"/>
              <a:buChar char="•"/>
              <a:defRPr/>
            </a:lvl2pPr>
            <a:lvl3pPr marL="1371600" lvl="2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70BA"/>
              </a:buClr>
              <a:buSzPts val="1600"/>
              <a:buFont typeface="Arial"/>
              <a:buChar char="•"/>
              <a:defRPr/>
            </a:lvl3pPr>
            <a:lvl4pPr marL="1828800" lvl="3" indent="-3175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70BA"/>
              </a:buClr>
              <a:buSzPts val="1400"/>
              <a:buFont typeface="Arial"/>
              <a:buChar char="•"/>
              <a:defRPr/>
            </a:lvl4pPr>
            <a:lvl5pPr marL="2286000" lvl="4" indent="-3175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70BA"/>
              </a:buClr>
              <a:buSzPts val="1400"/>
              <a:buFont typeface="Arial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121" name="Google Shape;121;p19"/>
          <p:cNvSpPr txBox="1">
            <a:spLocks noGrp="1"/>
          </p:cNvSpPr>
          <p:nvPr>
            <p:ph type="sldNum" idx="12"/>
          </p:nvPr>
        </p:nvSpPr>
        <p:spPr>
          <a:xfrm>
            <a:off x="10711542" y="6227991"/>
            <a:ext cx="1027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7" name="Google Shape;207;p29"/>
          <p:cNvPicPr preferRelativeResize="0"/>
          <p:nvPr userDrawn="1"/>
        </p:nvPicPr>
        <p:blipFill rotWithShape="1">
          <a:blip r:embed="rId2">
            <a:alphaModFix/>
          </a:blip>
          <a:srcRect l="1517" t="8296" r="12948" b="9979"/>
          <a:stretch/>
        </p:blipFill>
        <p:spPr>
          <a:xfrm>
            <a:off x="10440000" y="108000"/>
            <a:ext cx="1634836" cy="67425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186;p27"/>
          <p:cNvCxnSpPr/>
          <p:nvPr userDrawn="1"/>
        </p:nvCxnSpPr>
        <p:spPr>
          <a:xfrm>
            <a:off x="274050" y="819575"/>
            <a:ext cx="11643900" cy="2400"/>
          </a:xfrm>
          <a:prstGeom prst="straightConnector1">
            <a:avLst/>
          </a:prstGeom>
          <a:noFill/>
          <a:ln w="9525" cap="flat" cmpd="sng">
            <a:solidFill>
              <a:srgbClr val="0070BA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E"/>
        </a:soli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>
            <a:spLocks noGrp="1"/>
          </p:cNvSpPr>
          <p:nvPr>
            <p:ph type="body" idx="1"/>
          </p:nvPr>
        </p:nvSpPr>
        <p:spPr>
          <a:xfrm>
            <a:off x="973394" y="1732935"/>
            <a:ext cx="10667700" cy="444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5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dt" idx="10"/>
          </p:nvPr>
        </p:nvSpPr>
        <p:spPr>
          <a:xfrm>
            <a:off x="7637761" y="6227991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0070BA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sldNum" idx="12"/>
          </p:nvPr>
        </p:nvSpPr>
        <p:spPr>
          <a:xfrm>
            <a:off x="10711542" y="6227991"/>
            <a:ext cx="1027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rgbClr val="0070BA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rgbClr val="0070BA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rgbClr val="0070BA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rgbClr val="0070BA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rgbClr val="0070BA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rgbClr val="0070BA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rgbClr val="0070BA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rgbClr val="0070BA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rgbClr val="0070BA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BA"/>
              </a:buClr>
              <a:buSzPts val="3000"/>
              <a:buFont typeface="Open Sans"/>
              <a:buNone/>
              <a:defRPr sz="3000" b="1" i="0" u="none" strike="noStrike" cap="none">
                <a:solidFill>
                  <a:srgbClr val="0070BA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2" r:id="rId3"/>
    <p:sldLayoutId id="2147483664" r:id="rId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974">
          <p15:clr>
            <a:srgbClr val="F26B43"/>
          </p15:clr>
        </p15:guide>
        <p15:guide id="2" pos="7333">
          <p15:clr>
            <a:srgbClr val="F26B43"/>
          </p15:clr>
        </p15:guide>
        <p15:guide id="3" pos="688">
          <p15:clr>
            <a:srgbClr val="F26B43"/>
          </p15:clr>
        </p15:guide>
        <p15:guide id="4" orient="horz" pos="334">
          <p15:clr>
            <a:srgbClr val="F26B43"/>
          </p15:clr>
        </p15:guide>
        <p15:guide id="5" orient="horz" pos="1139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8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0F8EB0E-DC2E-ABA8-1CCE-77D15DE6C7B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5" t="41342" r="1443" b="12072"/>
          <a:stretch/>
        </p:blipFill>
        <p:spPr>
          <a:xfrm>
            <a:off x="1618873" y="537749"/>
            <a:ext cx="10567385" cy="5143345"/>
          </a:xfrm>
          <a:prstGeom prst="rect">
            <a:avLst/>
          </a:prstGeom>
        </p:spPr>
      </p:pic>
      <p:sp>
        <p:nvSpPr>
          <p:cNvPr id="142" name="Google Shape;142;p22"/>
          <p:cNvSpPr txBox="1">
            <a:spLocks noGrp="1"/>
          </p:cNvSpPr>
          <p:nvPr>
            <p:ph type="ctrTitle"/>
          </p:nvPr>
        </p:nvSpPr>
        <p:spPr>
          <a:xfrm>
            <a:off x="1708324" y="5692119"/>
            <a:ext cx="10275896" cy="617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70BA"/>
              </a:buClr>
              <a:buSzPts val="3600"/>
              <a:buFont typeface="Open Sans"/>
              <a:buNone/>
            </a:pPr>
            <a:r>
              <a:rPr lang="en-US" sz="3200" dirty="0">
                <a:solidFill>
                  <a:srgbClr val="0070C0"/>
                </a:solidFill>
              </a:rPr>
              <a:t>A Combined Drought Index: Concept and Practice</a:t>
            </a:r>
            <a:endParaRPr sz="3000" dirty="0">
              <a:solidFill>
                <a:srgbClr val="0070C0"/>
              </a:solidFill>
            </a:endParaRPr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4106028" y="6358970"/>
            <a:ext cx="8046216" cy="364590"/>
          </a:xfrm>
        </p:spPr>
        <p:txBody>
          <a:bodyPr/>
          <a:lstStyle/>
          <a:p>
            <a:pPr marL="0" lvl="0" indent="0">
              <a:lnSpc>
                <a:spcPct val="115000"/>
              </a:lnSpc>
              <a:spcBef>
                <a:spcPts val="0"/>
              </a:spcBef>
            </a:pPr>
            <a:r>
              <a:rPr lang="en-GB" sz="1400" dirty="0"/>
              <a:t>Geospatial and Remote Sensing Unit, Analysis, Planning and Performance Division, WFP-HQ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6"/>
          <p:cNvSpPr txBox="1"/>
          <p:nvPr/>
        </p:nvSpPr>
        <p:spPr>
          <a:xfrm>
            <a:off x="295999" y="160498"/>
            <a:ext cx="2530328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2800" b="1" dirty="0">
                <a:solidFill>
                  <a:srgbClr val="0070BA"/>
                </a:solidFill>
                <a:latin typeface="Open Sans"/>
                <a:ea typeface="Open Sans"/>
                <a:cs typeface="Open Sans"/>
                <a:sym typeface="Open Sans"/>
              </a:rPr>
              <a:t>Calculation</a:t>
            </a:r>
            <a:endParaRPr sz="2800" b="1" dirty="0">
              <a:solidFill>
                <a:srgbClr val="0070BA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8" name="Google Shape;178;p26"/>
          <p:cNvSpPr txBox="1">
            <a:spLocks noGrp="1"/>
          </p:cNvSpPr>
          <p:nvPr>
            <p:ph type="sldNum" idx="12"/>
          </p:nvPr>
        </p:nvSpPr>
        <p:spPr>
          <a:xfrm>
            <a:off x="11695446" y="6492900"/>
            <a:ext cx="4965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b="1">
                <a:solidFill>
                  <a:srgbClr val="0070BA"/>
                </a:solidFill>
                <a:latin typeface="Open Sans"/>
                <a:ea typeface="Open Sans"/>
                <a:cs typeface="Open Sans"/>
                <a:sym typeface="Open Sans"/>
              </a:rPr>
              <a:t>10</a:t>
            </a:fld>
            <a:endParaRPr b="1">
              <a:solidFill>
                <a:srgbClr val="0070BA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2" name="Picture 11" descr="A map of the earth&#10;&#10;Description automatically generated">
            <a:extLst>
              <a:ext uri="{FF2B5EF4-FFF2-40B4-BE49-F238E27FC236}">
                <a16:creationId xmlns:a16="http://schemas.microsoft.com/office/drawing/2014/main" id="{767E8858-BA58-879B-E546-8BBAD7756E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1003" y="878469"/>
            <a:ext cx="2423855" cy="1817892"/>
          </a:xfrm>
          <a:prstGeom prst="rect">
            <a:avLst/>
          </a:prstGeom>
        </p:spPr>
      </p:pic>
      <p:pic>
        <p:nvPicPr>
          <p:cNvPr id="13" name="Picture 12" descr="A map of africa with different colored areas&#10;&#10;Description automatically generated">
            <a:extLst>
              <a:ext uri="{FF2B5EF4-FFF2-40B4-BE49-F238E27FC236}">
                <a16:creationId xmlns:a16="http://schemas.microsoft.com/office/drawing/2014/main" id="{16CCD7FB-A759-482C-DBCA-0FC8ABCBBC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3810" y="891744"/>
            <a:ext cx="2413966" cy="1810474"/>
          </a:xfrm>
          <a:prstGeom prst="rect">
            <a:avLst/>
          </a:prstGeom>
        </p:spPr>
      </p:pic>
      <p:pic>
        <p:nvPicPr>
          <p:cNvPr id="3" name="Picture 2" descr="A map of africa with different colored spots&#10;&#10;Description automatically generated">
            <a:extLst>
              <a:ext uri="{FF2B5EF4-FFF2-40B4-BE49-F238E27FC236}">
                <a16:creationId xmlns:a16="http://schemas.microsoft.com/office/drawing/2014/main" id="{FD533037-445F-34E6-B845-16B0F222C12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171"/>
          <a:stretch/>
        </p:blipFill>
        <p:spPr>
          <a:xfrm>
            <a:off x="839896" y="892439"/>
            <a:ext cx="2240864" cy="181047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C065298-1C46-7926-6EBC-22D31F3DC115}"/>
              </a:ext>
            </a:extLst>
          </p:cNvPr>
          <p:cNvSpPr txBox="1"/>
          <p:nvPr/>
        </p:nvSpPr>
        <p:spPr>
          <a:xfrm>
            <a:off x="1857105" y="2351967"/>
            <a:ext cx="1340523" cy="3083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5000"/>
              </a:lnSpc>
              <a:spcAft>
                <a:spcPts val="600"/>
              </a:spcAft>
            </a:pPr>
            <a:r>
              <a:rPr lang="en-GB" b="1" dirty="0">
                <a:solidFill>
                  <a:srgbClr val="FFFF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Rainfall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66562E5-5C10-6ECB-E0B8-0E1ED460B7D5}"/>
              </a:ext>
            </a:extLst>
          </p:cNvPr>
          <p:cNvSpPr txBox="1"/>
          <p:nvPr/>
        </p:nvSpPr>
        <p:spPr>
          <a:xfrm>
            <a:off x="4580793" y="2343345"/>
            <a:ext cx="1155828" cy="3083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5000"/>
              </a:lnSpc>
              <a:spcAft>
                <a:spcPts val="600"/>
              </a:spcAft>
            </a:pPr>
            <a:r>
              <a:rPr lang="en-GB" b="1" dirty="0">
                <a:solidFill>
                  <a:srgbClr val="FFFF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Ref ET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A99055E-1C10-3C5F-6975-B805DB3F717B}"/>
              </a:ext>
            </a:extLst>
          </p:cNvPr>
          <p:cNvSpPr txBox="1"/>
          <p:nvPr/>
        </p:nvSpPr>
        <p:spPr>
          <a:xfrm>
            <a:off x="7064265" y="2324496"/>
            <a:ext cx="1571679" cy="3083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5000"/>
              </a:lnSpc>
              <a:spcAft>
                <a:spcPts val="600"/>
              </a:spcAft>
            </a:pPr>
            <a:r>
              <a:rPr lang="en-GB" b="1" dirty="0">
                <a:solidFill>
                  <a:srgbClr val="FFFF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Soil Moisture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430694C-8B89-B567-2EFC-FFF846C4960C}"/>
              </a:ext>
            </a:extLst>
          </p:cNvPr>
          <p:cNvSpPr/>
          <p:nvPr/>
        </p:nvSpPr>
        <p:spPr>
          <a:xfrm>
            <a:off x="1076518" y="2976899"/>
            <a:ext cx="1571679" cy="145260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DEFDEC7-B1A6-6883-0B32-639064844AEB}"/>
              </a:ext>
            </a:extLst>
          </p:cNvPr>
          <p:cNvSpPr/>
          <p:nvPr/>
        </p:nvSpPr>
        <p:spPr>
          <a:xfrm>
            <a:off x="3836774" y="2982790"/>
            <a:ext cx="1571679" cy="145260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765611E-2677-DA26-0F70-5CCF4A5F8C4E}"/>
              </a:ext>
            </a:extLst>
          </p:cNvPr>
          <p:cNvSpPr/>
          <p:nvPr/>
        </p:nvSpPr>
        <p:spPr>
          <a:xfrm>
            <a:off x="6744546" y="2976899"/>
            <a:ext cx="1571679" cy="145260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F09F98-D5B8-C4AE-1C6B-4CA65303E1CE}"/>
              </a:ext>
            </a:extLst>
          </p:cNvPr>
          <p:cNvSpPr txBox="1"/>
          <p:nvPr/>
        </p:nvSpPr>
        <p:spPr>
          <a:xfrm>
            <a:off x="2682744" y="3489750"/>
            <a:ext cx="944804" cy="3083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5000"/>
              </a:lnSpc>
              <a:spcAft>
                <a:spcPts val="600"/>
              </a:spcAft>
            </a:pPr>
            <a:r>
              <a:rPr lang="en-GB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* 0.4    +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2D66495-AB3A-BBAB-EE5C-D495959B9BDA}"/>
              </a:ext>
            </a:extLst>
          </p:cNvPr>
          <p:cNvSpPr txBox="1"/>
          <p:nvPr/>
        </p:nvSpPr>
        <p:spPr>
          <a:xfrm>
            <a:off x="5447455" y="3458877"/>
            <a:ext cx="1130366" cy="3083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5000"/>
              </a:lnSpc>
              <a:spcAft>
                <a:spcPts val="600"/>
              </a:spcAft>
            </a:pPr>
            <a:r>
              <a:rPr lang="en-GB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* 0.3     +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141DB23-0868-8B81-3F66-C46E40C7B6EC}"/>
              </a:ext>
            </a:extLst>
          </p:cNvPr>
          <p:cNvSpPr txBox="1"/>
          <p:nvPr/>
        </p:nvSpPr>
        <p:spPr>
          <a:xfrm>
            <a:off x="8316225" y="3397595"/>
            <a:ext cx="1220874" cy="3083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5000"/>
              </a:lnSpc>
              <a:spcAft>
                <a:spcPts val="600"/>
              </a:spcAft>
            </a:pPr>
            <a:r>
              <a:rPr lang="en-GB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* 0.3        =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EA9CB42-2BF6-716D-0EFF-61BAAE740089}"/>
              </a:ext>
            </a:extLst>
          </p:cNvPr>
          <p:cNvSpPr/>
          <p:nvPr/>
        </p:nvSpPr>
        <p:spPr>
          <a:xfrm>
            <a:off x="9840903" y="2982790"/>
            <a:ext cx="1571679" cy="145260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81A8B8D-69AE-2B81-95CC-AEFB0210CD1C}"/>
              </a:ext>
            </a:extLst>
          </p:cNvPr>
          <p:cNvSpPr txBox="1"/>
          <p:nvPr/>
        </p:nvSpPr>
        <p:spPr>
          <a:xfrm>
            <a:off x="9735957" y="2635499"/>
            <a:ext cx="1676625" cy="3083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5000"/>
              </a:lnSpc>
              <a:spcAft>
                <a:spcPts val="600"/>
              </a:spcAft>
            </a:pPr>
            <a:r>
              <a:rPr lang="en-GB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Weighted Logit</a:t>
            </a:r>
          </a:p>
        </p:txBody>
      </p:sp>
      <p:pic>
        <p:nvPicPr>
          <p:cNvPr id="18" name="Picture 17" descr="A map of africa with different colored areas&#10;&#10;Description automatically generated">
            <a:extLst>
              <a:ext uri="{FF2B5EF4-FFF2-40B4-BE49-F238E27FC236}">
                <a16:creationId xmlns:a16="http://schemas.microsoft.com/office/drawing/2014/main" id="{632B87F0-8AEE-FEC4-6988-F4A64847A80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6901"/>
          <a:stretch/>
        </p:blipFill>
        <p:spPr>
          <a:xfrm>
            <a:off x="4935313" y="4000645"/>
            <a:ext cx="3080531" cy="2780308"/>
          </a:xfrm>
          <a:prstGeom prst="rect">
            <a:avLst/>
          </a:prstGeom>
        </p:spPr>
      </p:pic>
      <p:sp>
        <p:nvSpPr>
          <p:cNvPr id="23" name="Arrow: Bent 22">
            <a:extLst>
              <a:ext uri="{FF2B5EF4-FFF2-40B4-BE49-F238E27FC236}">
                <a16:creationId xmlns:a16="http://schemas.microsoft.com/office/drawing/2014/main" id="{AA6DE289-61BE-487A-4F0A-198528086A89}"/>
              </a:ext>
            </a:extLst>
          </p:cNvPr>
          <p:cNvSpPr/>
          <p:nvPr/>
        </p:nvSpPr>
        <p:spPr>
          <a:xfrm rot="10800000">
            <a:off x="9537099" y="4474329"/>
            <a:ext cx="1220874" cy="1331237"/>
          </a:xfrm>
          <a:prstGeom prst="ben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66C9803-FBF7-1389-CC4A-44E04F0A9D1A}"/>
              </a:ext>
            </a:extLst>
          </p:cNvPr>
          <p:cNvSpPr txBox="1"/>
          <p:nvPr/>
        </p:nvSpPr>
        <p:spPr>
          <a:xfrm>
            <a:off x="8330683" y="5318900"/>
            <a:ext cx="1220874" cy="37010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5000"/>
              </a:lnSpc>
              <a:spcAft>
                <a:spcPts val="600"/>
              </a:spcAft>
            </a:pPr>
            <a:r>
              <a:rPr lang="en-GB" sz="1800" b="1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InvLogit</a:t>
            </a:r>
            <a:endParaRPr lang="en-GB" sz="1800" b="1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922832A-F7D7-6045-AAB7-37E1FF629AEB}"/>
              </a:ext>
            </a:extLst>
          </p:cNvPr>
          <p:cNvSpPr txBox="1"/>
          <p:nvPr/>
        </p:nvSpPr>
        <p:spPr>
          <a:xfrm>
            <a:off x="1170205" y="3458877"/>
            <a:ext cx="1340523" cy="53457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5000"/>
              </a:lnSpc>
              <a:spcAft>
                <a:spcPts val="600"/>
              </a:spcAft>
            </a:pPr>
            <a:r>
              <a:rPr lang="en-GB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Logit Rainfall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8A340DA-9A7D-3AAF-7B82-452CEBFEF546}"/>
              </a:ext>
            </a:extLst>
          </p:cNvPr>
          <p:cNvSpPr txBox="1"/>
          <p:nvPr/>
        </p:nvSpPr>
        <p:spPr>
          <a:xfrm>
            <a:off x="3984290" y="3435915"/>
            <a:ext cx="1085735" cy="53457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5000"/>
              </a:lnSpc>
              <a:spcAft>
                <a:spcPts val="600"/>
              </a:spcAft>
            </a:pPr>
            <a:r>
              <a:rPr lang="en-GB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Logit </a:t>
            </a:r>
            <a:r>
              <a:rPr lang="en-GB" b="1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RefET</a:t>
            </a:r>
            <a:endParaRPr lang="en-GB" b="1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4BE66C7-FE2F-3849-1A9C-6F2368BC0773}"/>
              </a:ext>
            </a:extLst>
          </p:cNvPr>
          <p:cNvSpPr txBox="1"/>
          <p:nvPr/>
        </p:nvSpPr>
        <p:spPr>
          <a:xfrm>
            <a:off x="6966314" y="3397595"/>
            <a:ext cx="757584" cy="53457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5000"/>
              </a:lnSpc>
              <a:spcAft>
                <a:spcPts val="600"/>
              </a:spcAft>
            </a:pPr>
            <a:r>
              <a:rPr lang="en-GB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Logit SM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2FA217B-5AAA-420F-8047-F70D8DE45BA4}"/>
              </a:ext>
            </a:extLst>
          </p:cNvPr>
          <p:cNvSpPr txBox="1"/>
          <p:nvPr/>
        </p:nvSpPr>
        <p:spPr>
          <a:xfrm>
            <a:off x="3646078" y="5132273"/>
            <a:ext cx="1264358" cy="9517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5000"/>
              </a:lnSpc>
              <a:spcAft>
                <a:spcPts val="600"/>
              </a:spcAft>
            </a:pPr>
            <a:r>
              <a:rPr lang="en-GB" sz="18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CDI February 2024</a:t>
            </a:r>
          </a:p>
        </p:txBody>
      </p:sp>
    </p:spTree>
    <p:extLst>
      <p:ext uri="{BB962C8B-B14F-4D97-AF65-F5344CB8AC3E}">
        <p14:creationId xmlns:p14="http://schemas.microsoft.com/office/powerpoint/2010/main" val="3674209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200658C-86ED-4900-3D5D-A754856C945A}"/>
              </a:ext>
            </a:extLst>
          </p:cNvPr>
          <p:cNvSpPr txBox="1"/>
          <p:nvPr/>
        </p:nvSpPr>
        <p:spPr>
          <a:xfrm>
            <a:off x="2385392" y="2596015"/>
            <a:ext cx="4671392" cy="83298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5000"/>
              </a:lnSpc>
              <a:spcAft>
                <a:spcPts val="600"/>
              </a:spcAft>
            </a:pPr>
            <a:r>
              <a:rPr lang="en-GB" sz="4800" dirty="0">
                <a:solidFill>
                  <a:srgbClr val="0070C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Seasonal Index</a:t>
            </a:r>
          </a:p>
        </p:txBody>
      </p:sp>
    </p:spTree>
    <p:extLst>
      <p:ext uri="{BB962C8B-B14F-4D97-AF65-F5344CB8AC3E}">
        <p14:creationId xmlns:p14="http://schemas.microsoft.com/office/powerpoint/2010/main" val="19478529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map of africa with different colored areas&#10;&#10;Description automatically generated">
            <a:extLst>
              <a:ext uri="{FF2B5EF4-FFF2-40B4-BE49-F238E27FC236}">
                <a16:creationId xmlns:a16="http://schemas.microsoft.com/office/drawing/2014/main" id="{1A7E3FF1-CB67-EE6B-AF1A-0D0699F41F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3183" y="4013641"/>
            <a:ext cx="3551729" cy="2663797"/>
          </a:xfrm>
          <a:prstGeom prst="rect">
            <a:avLst/>
          </a:prstGeom>
        </p:spPr>
      </p:pic>
      <p:pic>
        <p:nvPicPr>
          <p:cNvPr id="6" name="Picture 5" descr="A map of africa with different colored areas&#10;&#10;Description automatically generated">
            <a:extLst>
              <a:ext uri="{FF2B5EF4-FFF2-40B4-BE49-F238E27FC236}">
                <a16:creationId xmlns:a16="http://schemas.microsoft.com/office/drawing/2014/main" id="{DA391E53-5EE2-D86F-B08D-4BC64EDB66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4912" y="4013641"/>
            <a:ext cx="3551729" cy="2663797"/>
          </a:xfrm>
          <a:prstGeom prst="rect">
            <a:avLst/>
          </a:prstGeom>
        </p:spPr>
      </p:pic>
      <p:pic>
        <p:nvPicPr>
          <p:cNvPr id="7" name="Picture 6" descr="A map of africa with different colored areas&#10;&#10;Description automatically generated">
            <a:extLst>
              <a:ext uri="{FF2B5EF4-FFF2-40B4-BE49-F238E27FC236}">
                <a16:creationId xmlns:a16="http://schemas.microsoft.com/office/drawing/2014/main" id="{5A9F264A-5378-B8E3-9E4D-427D137903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1455" y="1046113"/>
            <a:ext cx="3551729" cy="2663797"/>
          </a:xfrm>
          <a:prstGeom prst="rect">
            <a:avLst/>
          </a:prstGeom>
        </p:spPr>
      </p:pic>
      <p:pic>
        <p:nvPicPr>
          <p:cNvPr id="8" name="Picture 7" descr="A map of africa with different colored areas&#10;&#10;Description automatically generated">
            <a:extLst>
              <a:ext uri="{FF2B5EF4-FFF2-40B4-BE49-F238E27FC236}">
                <a16:creationId xmlns:a16="http://schemas.microsoft.com/office/drawing/2014/main" id="{016AA66A-73BC-FD55-30B1-2D3D0A6E2F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43184" y="1037025"/>
            <a:ext cx="3551728" cy="2663796"/>
          </a:xfrm>
          <a:prstGeom prst="rect">
            <a:avLst/>
          </a:prstGeom>
        </p:spPr>
      </p:pic>
      <p:pic>
        <p:nvPicPr>
          <p:cNvPr id="9" name="Picture 8" descr="A map of africa with different colored spots&#10;&#10;Description automatically generated">
            <a:extLst>
              <a:ext uri="{FF2B5EF4-FFF2-40B4-BE49-F238E27FC236}">
                <a16:creationId xmlns:a16="http://schemas.microsoft.com/office/drawing/2014/main" id="{A4942980-23EE-5D82-4B26-3F037DC16D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94912" y="1046114"/>
            <a:ext cx="3551728" cy="2663796"/>
          </a:xfrm>
          <a:prstGeom prst="rect">
            <a:avLst/>
          </a:prstGeom>
        </p:spPr>
      </p:pic>
      <p:sp>
        <p:nvSpPr>
          <p:cNvPr id="10" name="Google Shape;175;p26">
            <a:extLst>
              <a:ext uri="{FF2B5EF4-FFF2-40B4-BE49-F238E27FC236}">
                <a16:creationId xmlns:a16="http://schemas.microsoft.com/office/drawing/2014/main" id="{1B1C745F-B04E-A0E3-4DE2-4727DC044E55}"/>
              </a:ext>
            </a:extLst>
          </p:cNvPr>
          <p:cNvSpPr txBox="1"/>
          <p:nvPr/>
        </p:nvSpPr>
        <p:spPr>
          <a:xfrm>
            <a:off x="295999" y="160498"/>
            <a:ext cx="3847184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2800" b="1" dirty="0">
                <a:solidFill>
                  <a:srgbClr val="0070BA"/>
                </a:solidFill>
                <a:latin typeface="Open Sans"/>
                <a:ea typeface="Open Sans"/>
                <a:cs typeface="Open Sans"/>
                <a:sym typeface="Open Sans"/>
              </a:rPr>
              <a:t>Seasonal Index</a:t>
            </a:r>
            <a:endParaRPr sz="2800" b="1" dirty="0">
              <a:solidFill>
                <a:srgbClr val="0070BA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BD660FA-3C66-9F23-025B-4BF4F3842F2B}"/>
              </a:ext>
            </a:extLst>
          </p:cNvPr>
          <p:cNvSpPr txBox="1"/>
          <p:nvPr/>
        </p:nvSpPr>
        <p:spPr>
          <a:xfrm>
            <a:off x="295999" y="4162714"/>
            <a:ext cx="4186549" cy="123822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5000"/>
              </a:lnSpc>
              <a:spcAft>
                <a:spcPts val="600"/>
              </a:spcAft>
            </a:pPr>
            <a:r>
              <a:rPr lang="en-GB" sz="2400" dirty="0">
                <a:solidFill>
                  <a:srgbClr val="0070C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Once we have the monthly CDIs, how can we form a seasonal CDI?</a:t>
            </a:r>
          </a:p>
        </p:txBody>
      </p:sp>
    </p:spTree>
    <p:extLst>
      <p:ext uri="{BB962C8B-B14F-4D97-AF65-F5344CB8AC3E}">
        <p14:creationId xmlns:p14="http://schemas.microsoft.com/office/powerpoint/2010/main" val="11791606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75;p26">
            <a:extLst>
              <a:ext uri="{FF2B5EF4-FFF2-40B4-BE49-F238E27FC236}">
                <a16:creationId xmlns:a16="http://schemas.microsoft.com/office/drawing/2014/main" id="{1B1C745F-B04E-A0E3-4DE2-4727DC044E55}"/>
              </a:ext>
            </a:extLst>
          </p:cNvPr>
          <p:cNvSpPr txBox="1"/>
          <p:nvPr/>
        </p:nvSpPr>
        <p:spPr>
          <a:xfrm>
            <a:off x="295999" y="160498"/>
            <a:ext cx="3847184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2800" b="1" dirty="0">
                <a:solidFill>
                  <a:srgbClr val="0070BA"/>
                </a:solidFill>
                <a:latin typeface="Open Sans"/>
                <a:ea typeface="Open Sans"/>
                <a:cs typeface="Open Sans"/>
                <a:sym typeface="Open Sans"/>
              </a:rPr>
              <a:t>Seasonal Index</a:t>
            </a:r>
            <a:endParaRPr sz="2800" b="1" dirty="0">
              <a:solidFill>
                <a:srgbClr val="0070BA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BD660FA-3C66-9F23-025B-4BF4F3842F2B}"/>
              </a:ext>
            </a:extLst>
          </p:cNvPr>
          <p:cNvSpPr txBox="1"/>
          <p:nvPr/>
        </p:nvSpPr>
        <p:spPr>
          <a:xfrm>
            <a:off x="318934" y="1098239"/>
            <a:ext cx="11554131" cy="339285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5000"/>
              </a:lnSpc>
              <a:spcAft>
                <a:spcPts val="600"/>
              </a:spcAft>
            </a:pPr>
            <a:r>
              <a:rPr lang="en-US" sz="2800" dirty="0">
                <a:solidFill>
                  <a:srgbClr val="0070C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interest is to derive a seasonal CDI, that can translate the performance of the whole season to date, and not just at a specific point in time. </a:t>
            </a:r>
          </a:p>
          <a:p>
            <a:pPr>
              <a:lnSpc>
                <a:spcPct val="105000"/>
              </a:lnSpc>
              <a:spcAft>
                <a:spcPts val="600"/>
              </a:spcAft>
            </a:pPr>
            <a:r>
              <a:rPr lang="en-US" sz="2800" dirty="0">
                <a:solidFill>
                  <a:srgbClr val="0070C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We integrate the monthly CDIs through the season, using time varying monthly weights. </a:t>
            </a:r>
          </a:p>
          <a:p>
            <a:pPr>
              <a:lnSpc>
                <a:spcPct val="105000"/>
              </a:lnSpc>
              <a:spcAft>
                <a:spcPts val="600"/>
              </a:spcAft>
            </a:pPr>
            <a:r>
              <a:rPr lang="en-US" sz="2800" dirty="0">
                <a:solidFill>
                  <a:srgbClr val="0070C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seasonal weights </a:t>
            </a:r>
            <a:r>
              <a:rPr lang="en-US" sz="2800" b="1" i="1" dirty="0">
                <a:solidFill>
                  <a:srgbClr val="0070C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</a:t>
            </a:r>
            <a:r>
              <a:rPr lang="en-US" sz="2800" dirty="0">
                <a:solidFill>
                  <a:srgbClr val="0070C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should reflect the importance of each month in the rainfall season. E.g. February is more important than October.</a:t>
            </a:r>
          </a:p>
        </p:txBody>
      </p:sp>
    </p:spTree>
    <p:extLst>
      <p:ext uri="{BB962C8B-B14F-4D97-AF65-F5344CB8AC3E}">
        <p14:creationId xmlns:p14="http://schemas.microsoft.com/office/powerpoint/2010/main" val="42046105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75;p26">
            <a:extLst>
              <a:ext uri="{FF2B5EF4-FFF2-40B4-BE49-F238E27FC236}">
                <a16:creationId xmlns:a16="http://schemas.microsoft.com/office/drawing/2014/main" id="{1B1C745F-B04E-A0E3-4DE2-4727DC044E55}"/>
              </a:ext>
            </a:extLst>
          </p:cNvPr>
          <p:cNvSpPr txBox="1"/>
          <p:nvPr/>
        </p:nvSpPr>
        <p:spPr>
          <a:xfrm>
            <a:off x="295999" y="160498"/>
            <a:ext cx="3847184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2800" b="1" dirty="0">
                <a:solidFill>
                  <a:srgbClr val="0070BA"/>
                </a:solidFill>
                <a:latin typeface="Open Sans"/>
                <a:ea typeface="Open Sans"/>
                <a:cs typeface="Open Sans"/>
                <a:sym typeface="Open Sans"/>
              </a:rPr>
              <a:t>Seasonal Weights</a:t>
            </a:r>
            <a:endParaRPr sz="2800" b="1" dirty="0">
              <a:solidFill>
                <a:srgbClr val="0070BA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BD660FA-3C66-9F23-025B-4BF4F3842F2B}"/>
              </a:ext>
            </a:extLst>
          </p:cNvPr>
          <p:cNvSpPr txBox="1"/>
          <p:nvPr/>
        </p:nvSpPr>
        <p:spPr>
          <a:xfrm>
            <a:off x="522340" y="1098239"/>
            <a:ext cx="10147839" cy="72410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5000"/>
              </a:lnSpc>
              <a:spcAft>
                <a:spcPts val="600"/>
              </a:spcAft>
            </a:pPr>
            <a:r>
              <a:rPr lang="en-US" sz="2000" dirty="0">
                <a:solidFill>
                  <a:srgbClr val="0070C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seasonal weights reflect the contribution of each month to the growing season. A simple way to define them is: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A18905-D61E-EA54-4F76-2430CA7E2F99}"/>
              </a:ext>
            </a:extLst>
          </p:cNvPr>
          <p:cNvSpPr txBox="1"/>
          <p:nvPr/>
        </p:nvSpPr>
        <p:spPr>
          <a:xfrm>
            <a:off x="522341" y="3797586"/>
            <a:ext cx="11147318" cy="217065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5000"/>
              </a:lnSpc>
              <a:spcAft>
                <a:spcPts val="600"/>
              </a:spcAft>
            </a:pPr>
            <a:r>
              <a:rPr lang="en-US" sz="2000" dirty="0">
                <a:solidFill>
                  <a:srgbClr val="0070C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They are derived from the long term mean rainfall and are the proportion of the seasonal rainfall that (on average) falls in each month. The weights always add to 1.</a:t>
            </a:r>
          </a:p>
          <a:p>
            <a:pPr>
              <a:lnSpc>
                <a:spcPct val="105000"/>
              </a:lnSpc>
              <a:spcAft>
                <a:spcPts val="600"/>
              </a:spcAft>
            </a:pPr>
            <a:r>
              <a:rPr lang="en-US" sz="2000" dirty="0">
                <a:solidFill>
                  <a:srgbClr val="0070C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 </a:t>
            </a:r>
          </a:p>
          <a:p>
            <a:pPr>
              <a:lnSpc>
                <a:spcPct val="105000"/>
              </a:lnSpc>
              <a:spcAft>
                <a:spcPts val="600"/>
              </a:spcAft>
            </a:pPr>
            <a:r>
              <a:rPr lang="en-US" sz="2000" dirty="0">
                <a:solidFill>
                  <a:srgbClr val="0070C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“Seasonal rainfall” is the rainfall for the whole season (Oct-Apr for Mozambique) or for any period the user is considering (like a shorter season to date, Oct-Feb, or a three-month period like JFM. Pixel level seasons can be considered as well.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D915D8FF-BE23-CA27-E068-36359EE05CC5}"/>
                  </a:ext>
                </a:extLst>
              </p:cNvPr>
              <p:cNvSpPr/>
              <p:nvPr/>
            </p:nvSpPr>
            <p:spPr>
              <a:xfrm>
                <a:off x="2842048" y="1942493"/>
                <a:ext cx="5791264" cy="11397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GB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GB" sz="2800" i="1">
                              <a:latin typeface="Cambria Math" panose="02040503050406030204" pitchFamily="18" charset="0"/>
                            </a:rPr>
                            <m:t>𝑊𝑒𝑖𝑔h𝑡</m:t>
                          </m:r>
                        </m:e>
                        <m:sub>
                          <m:r>
                            <a:rPr lang="en-GB" sz="2800" i="1">
                              <a:latin typeface="Cambria Math" panose="02040503050406030204" pitchFamily="18" charset="0"/>
                            </a:rPr>
                            <m:t>𝑚𝑜𝑛𝑡h</m:t>
                          </m:r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28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bar>
                            <m:barPr>
                              <m:pos m:val="top"/>
                              <m:ctrlPr>
                                <a:rPr lang="en-GB" sz="2800" i="1"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sSub>
                                <m:sSubPr>
                                  <m:ctrlPr>
                                    <a:rPr lang="en-GB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800" i="1">
                                      <a:latin typeface="Cambria Math" panose="02040503050406030204" pitchFamily="18" charset="0"/>
                                    </a:rPr>
                                    <m:t>𝑃𝑟𝑒𝑐𝑖𝑝</m:t>
                                  </m:r>
                                </m:e>
                                <m:sub>
                                  <m:r>
                                    <a:rPr lang="en-GB" sz="2800" i="1">
                                      <a:latin typeface="Cambria Math" panose="02040503050406030204" pitchFamily="18" charset="0"/>
                                    </a:rPr>
                                    <m:t>𝑚𝑜𝑛𝑡h</m:t>
                                  </m:r>
                                  <m: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bar>
                        </m:num>
                        <m:den>
                          <m:bar>
                            <m:barPr>
                              <m:pos m:val="top"/>
                              <m:ctrlPr>
                                <a:rPr lang="en-GB" sz="2800" i="1"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sSub>
                                <m:sSubPr>
                                  <m:ctrlPr>
                                    <a:rPr lang="en-GB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800" i="1">
                                      <a:latin typeface="Cambria Math" panose="02040503050406030204" pitchFamily="18" charset="0"/>
                                    </a:rPr>
                                    <m:t>𝑃𝑟𝑒𝑐𝑖𝑝</m:t>
                                  </m:r>
                                </m:e>
                                <m:sub>
                                  <m:r>
                                    <a:rPr lang="en-GB" sz="2800" i="1">
                                      <a:latin typeface="Cambria Math" panose="02040503050406030204" pitchFamily="18" charset="0"/>
                                    </a:rPr>
                                    <m:t>𝑡𝑜𝑡𝑎𝑙</m:t>
                                  </m:r>
                                </m:sub>
                              </m:sSub>
                            </m:e>
                          </m:bar>
                        </m:den>
                      </m:f>
                    </m:oMath>
                  </m:oMathPara>
                </a14:m>
                <a:endParaRPr lang="en-GB" sz="3200" dirty="0"/>
              </a:p>
            </p:txBody>
          </p:sp>
        </mc:Choice>
        <mc:Fallback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D915D8FF-BE23-CA27-E068-36359EE05C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2048" y="1942493"/>
                <a:ext cx="5791264" cy="11397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392464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75;p26">
            <a:extLst>
              <a:ext uri="{FF2B5EF4-FFF2-40B4-BE49-F238E27FC236}">
                <a16:creationId xmlns:a16="http://schemas.microsoft.com/office/drawing/2014/main" id="{1B1C745F-B04E-A0E3-4DE2-4727DC044E55}"/>
              </a:ext>
            </a:extLst>
          </p:cNvPr>
          <p:cNvSpPr txBox="1"/>
          <p:nvPr/>
        </p:nvSpPr>
        <p:spPr>
          <a:xfrm>
            <a:off x="295999" y="160498"/>
            <a:ext cx="3847184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2800" b="1" dirty="0">
                <a:solidFill>
                  <a:srgbClr val="0070BA"/>
                </a:solidFill>
                <a:latin typeface="Open Sans"/>
                <a:ea typeface="Open Sans"/>
                <a:cs typeface="Open Sans"/>
                <a:sym typeface="Open Sans"/>
              </a:rPr>
              <a:t>Seasonal Weights</a:t>
            </a:r>
            <a:endParaRPr sz="2800" b="1" dirty="0">
              <a:solidFill>
                <a:srgbClr val="0070BA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BD660FA-3C66-9F23-025B-4BF4F3842F2B}"/>
              </a:ext>
            </a:extLst>
          </p:cNvPr>
          <p:cNvSpPr txBox="1"/>
          <p:nvPr/>
        </p:nvSpPr>
        <p:spPr>
          <a:xfrm>
            <a:off x="318934" y="1098239"/>
            <a:ext cx="11554131" cy="162602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5000"/>
              </a:lnSpc>
              <a:spcAft>
                <a:spcPts val="600"/>
              </a:spcAft>
            </a:pPr>
            <a:r>
              <a:rPr lang="en-US" sz="2400" dirty="0">
                <a:solidFill>
                  <a:srgbClr val="0070C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 the context of Southern Africa, October contributes a much smaller amount to the index compared to February, since February is a much rainier month. All calculations are pixel based, so this scheme accounts for the variability in rainfall seasonality that may exist across the region.</a:t>
            </a:r>
          </a:p>
        </p:txBody>
      </p:sp>
      <p:pic>
        <p:nvPicPr>
          <p:cNvPr id="2" name="Picture 1" descr="A map of africa with blue watercolors&#10;&#10;Description automatically generated">
            <a:extLst>
              <a:ext uri="{FF2B5EF4-FFF2-40B4-BE49-F238E27FC236}">
                <a16:creationId xmlns:a16="http://schemas.microsoft.com/office/drawing/2014/main" id="{1CAD718E-BE9F-300D-1C2C-7E73756CA5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771990"/>
            <a:ext cx="12192000" cy="182579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64646F9-6C8C-2DA7-693A-BD5A974A72C5}"/>
              </a:ext>
            </a:extLst>
          </p:cNvPr>
          <p:cNvSpPr txBox="1"/>
          <p:nvPr/>
        </p:nvSpPr>
        <p:spPr>
          <a:xfrm>
            <a:off x="2875844" y="5759761"/>
            <a:ext cx="644031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0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Southern Africa Monthly Weights October - February</a:t>
            </a:r>
          </a:p>
        </p:txBody>
      </p:sp>
    </p:spTree>
    <p:extLst>
      <p:ext uri="{BB962C8B-B14F-4D97-AF65-F5344CB8AC3E}">
        <p14:creationId xmlns:p14="http://schemas.microsoft.com/office/powerpoint/2010/main" val="7684740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75;p26">
            <a:extLst>
              <a:ext uri="{FF2B5EF4-FFF2-40B4-BE49-F238E27FC236}">
                <a16:creationId xmlns:a16="http://schemas.microsoft.com/office/drawing/2014/main" id="{1B1C745F-B04E-A0E3-4DE2-4727DC044E55}"/>
              </a:ext>
            </a:extLst>
          </p:cNvPr>
          <p:cNvSpPr txBox="1"/>
          <p:nvPr/>
        </p:nvSpPr>
        <p:spPr>
          <a:xfrm>
            <a:off x="295999" y="160498"/>
            <a:ext cx="3847184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2800" b="1" dirty="0">
                <a:solidFill>
                  <a:srgbClr val="0070BA"/>
                </a:solidFill>
                <a:latin typeface="Open Sans"/>
                <a:ea typeface="Open Sans"/>
                <a:cs typeface="Open Sans"/>
                <a:sym typeface="Open Sans"/>
              </a:rPr>
              <a:t>Seasonal Index</a:t>
            </a:r>
            <a:endParaRPr sz="2800" b="1" dirty="0">
              <a:solidFill>
                <a:srgbClr val="0070BA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A9CFBAE-4CE5-9109-8A94-126BE218251F}"/>
              </a:ext>
            </a:extLst>
          </p:cNvPr>
          <p:cNvSpPr txBox="1"/>
          <p:nvPr/>
        </p:nvSpPr>
        <p:spPr>
          <a:xfrm>
            <a:off x="2219591" y="2326267"/>
            <a:ext cx="692034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GB" sz="4800" dirty="0">
                <a:latin typeface="Cambria Math" panose="02040503050406030204" pitchFamily="18" charset="0"/>
                <a:ea typeface="Cambria Math" panose="02040503050406030204" pitchFamily="18" charset="0"/>
              </a:rPr>
              <a:t>𝜃</a:t>
            </a:r>
            <a:r>
              <a:rPr lang="en-GB" sz="4000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seasonal</a:t>
            </a:r>
            <a:r>
              <a:rPr lang="en-GB" sz="4800" dirty="0">
                <a:latin typeface="Cambria Math" panose="02040503050406030204" pitchFamily="18" charset="0"/>
                <a:ea typeface="Cambria Math" panose="02040503050406030204" pitchFamily="18" charset="0"/>
              </a:rPr>
              <a:t>= ∑ s</a:t>
            </a:r>
            <a:r>
              <a:rPr lang="en-GB" sz="4000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𝑖</a:t>
            </a:r>
            <a:r>
              <a:rPr lang="en-GB" sz="4800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GB" sz="4800" dirty="0">
                <a:latin typeface="Cambria Math" panose="02040503050406030204" pitchFamily="18" charset="0"/>
                <a:ea typeface="Cambria Math" panose="02040503050406030204" pitchFamily="18" charset="0"/>
              </a:rPr>
              <a:t>∗ </a:t>
            </a:r>
            <a:r>
              <a:rPr lang="en-GB" sz="6000" dirty="0">
                <a:latin typeface="Cambria Math" panose="02040503050406030204" pitchFamily="18" charset="0"/>
                <a:ea typeface="Cambria Math" panose="02040503050406030204" pitchFamily="18" charset="0"/>
              </a:rPr>
              <a:t>𝜃</a:t>
            </a:r>
            <a:r>
              <a:rPr lang="en-GB" sz="3200" dirty="0">
                <a:latin typeface="Cambria Math" panose="02040503050406030204" pitchFamily="18" charset="0"/>
                <a:ea typeface="Cambria Math" panose="02040503050406030204" pitchFamily="18" charset="0"/>
              </a:rPr>
              <a:t>CDI </a:t>
            </a:r>
            <a:r>
              <a:rPr lang="en-GB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month i</a:t>
            </a:r>
            <a:r>
              <a:rPr lang="en-GB" sz="3200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 </a:t>
            </a:r>
            <a:r>
              <a:rPr lang="en-GB" sz="4800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 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A18905-D61E-EA54-4F76-2430CA7E2F99}"/>
              </a:ext>
            </a:extLst>
          </p:cNvPr>
          <p:cNvSpPr txBox="1"/>
          <p:nvPr/>
        </p:nvSpPr>
        <p:spPr>
          <a:xfrm>
            <a:off x="457200" y="5334548"/>
            <a:ext cx="11554131" cy="8504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5000"/>
              </a:lnSpc>
              <a:spcAft>
                <a:spcPts val="600"/>
              </a:spcAft>
            </a:pPr>
            <a:r>
              <a:rPr lang="en-US" sz="2400" dirty="0">
                <a:solidFill>
                  <a:srgbClr val="0070C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weighted sum of the monthly CDI is done through a Logit / </a:t>
            </a:r>
            <a:r>
              <a:rPr lang="en-US" sz="2400" dirty="0" err="1">
                <a:solidFill>
                  <a:srgbClr val="0070C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InvLogit</a:t>
            </a:r>
            <a:r>
              <a:rPr lang="en-US" sz="2400" dirty="0">
                <a:solidFill>
                  <a:srgbClr val="0070C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conversion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DD87FA11-AE88-891F-2FE5-A0C0037C27C7}"/>
                  </a:ext>
                </a:extLst>
              </p:cNvPr>
              <p:cNvSpPr/>
              <p:nvPr/>
            </p:nvSpPr>
            <p:spPr>
              <a:xfrm>
                <a:off x="1888482" y="3882534"/>
                <a:ext cx="8415035" cy="81400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 sz="4800" b="0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CDI</m:t>
                      </m:r>
                      <m:r>
                        <m:rPr>
                          <m:nor/>
                        </m:rPr>
                        <a:rPr lang="en-GB" sz="4000" baseline="-250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seasonal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4000" b="0" i="0" smtClean="0">
                          <a:latin typeface="Cambria Math" panose="02040503050406030204" pitchFamily="18" charset="0"/>
                        </a:rPr>
                        <m:t>100∗</m:t>
                      </m:r>
                      <m:r>
                        <m:rPr>
                          <m:sty m:val="p"/>
                        </m:rPr>
                        <a:rPr lang="en-GB" sz="4000" b="0" i="0" smtClean="0">
                          <a:latin typeface="Cambria Math" panose="02040503050406030204" pitchFamily="18" charset="0"/>
                        </a:rPr>
                        <m:t>invlogit</m:t>
                      </m:r>
                      <m:d>
                        <m:dPr>
                          <m:ctrlPr>
                            <a:rPr lang="en-GB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4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0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GB" sz="4000" b="0" i="1" smtClean="0">
                                  <a:latin typeface="Cambria Math" panose="02040503050406030204" pitchFamily="18" charset="0"/>
                                </a:rPr>
                                <m:t>𝑠𝑒𝑎𝑠𝑜𝑛𝑎𝑙</m:t>
                              </m:r>
                              <m:r>
                                <a:rPr lang="en-GB" sz="4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sz="40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DD87FA11-AE88-891F-2FE5-A0C0037C27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8482" y="3882534"/>
                <a:ext cx="8415035" cy="81400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C31C47C5-7C3A-1718-D50B-A51E62840A0A}"/>
              </a:ext>
            </a:extLst>
          </p:cNvPr>
          <p:cNvSpPr txBox="1"/>
          <p:nvPr/>
        </p:nvSpPr>
        <p:spPr>
          <a:xfrm>
            <a:off x="1575488" y="1059877"/>
            <a:ext cx="850762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800"/>
              </a:spcAft>
            </a:pPr>
            <a:r>
              <a:rPr lang="en-GB" sz="4800" dirty="0">
                <a:latin typeface="Cambria Math" panose="02040503050406030204" pitchFamily="18" charset="0"/>
                <a:ea typeface="Cambria Math" panose="02040503050406030204" pitchFamily="18" charset="0"/>
              </a:rPr>
              <a:t>𝜃</a:t>
            </a:r>
            <a:r>
              <a:rPr lang="en-GB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CDI month i</a:t>
            </a:r>
            <a:r>
              <a:rPr lang="en-GB" sz="2400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 </a:t>
            </a:r>
            <a:r>
              <a:rPr lang="en-GB" sz="4000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  </a:t>
            </a:r>
            <a:r>
              <a:rPr lang="en-GB" sz="4000" dirty="0">
                <a:latin typeface="Cambria Math" panose="02040503050406030204" pitchFamily="18" charset="0"/>
                <a:ea typeface="Cambria Math" panose="02040503050406030204" pitchFamily="18" charset="0"/>
              </a:rPr>
              <a:t>=  𝑙𝑜𝑔𝑖𝑡 ( </a:t>
            </a:r>
            <a:r>
              <a:rPr lang="en-GB" sz="40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CDI</a:t>
            </a:r>
            <a:r>
              <a:rPr lang="en-GB" sz="24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month</a:t>
            </a:r>
            <a:r>
              <a:rPr lang="en-GB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 i</a:t>
            </a:r>
            <a:r>
              <a:rPr lang="en-GB" sz="4000" dirty="0">
                <a:latin typeface="Cambria Math" panose="02040503050406030204" pitchFamily="18" charset="0"/>
                <a:ea typeface="Cambria Math" panose="02040503050406030204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1409695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75;p26">
            <a:extLst>
              <a:ext uri="{FF2B5EF4-FFF2-40B4-BE49-F238E27FC236}">
                <a16:creationId xmlns:a16="http://schemas.microsoft.com/office/drawing/2014/main" id="{1B1C745F-B04E-A0E3-4DE2-4727DC044E55}"/>
              </a:ext>
            </a:extLst>
          </p:cNvPr>
          <p:cNvSpPr txBox="1"/>
          <p:nvPr/>
        </p:nvSpPr>
        <p:spPr>
          <a:xfrm>
            <a:off x="295999" y="160498"/>
            <a:ext cx="454785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2800" b="1" dirty="0">
                <a:solidFill>
                  <a:srgbClr val="0070BA"/>
                </a:solidFill>
                <a:latin typeface="Open Sans"/>
                <a:ea typeface="Open Sans"/>
                <a:cs typeface="Open Sans"/>
                <a:sym typeface="Open Sans"/>
              </a:rPr>
              <a:t>Practical Applications</a:t>
            </a:r>
            <a:endParaRPr sz="2800" b="1" dirty="0">
              <a:solidFill>
                <a:srgbClr val="0070BA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7" name="Picture 6" descr="A map of africa with different colored areas&#10;&#10;Description automatically generated">
            <a:extLst>
              <a:ext uri="{FF2B5EF4-FFF2-40B4-BE49-F238E27FC236}">
                <a16:creationId xmlns:a16="http://schemas.microsoft.com/office/drawing/2014/main" id="{C4ED0277-73F7-1242-5440-5A77BCA0CF4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591"/>
          <a:stretch/>
        </p:blipFill>
        <p:spPr>
          <a:xfrm>
            <a:off x="135361" y="939943"/>
            <a:ext cx="6821504" cy="5596921"/>
          </a:xfrm>
          <a:prstGeom prst="rect">
            <a:avLst/>
          </a:prstGeom>
        </p:spPr>
      </p:pic>
      <p:pic>
        <p:nvPicPr>
          <p:cNvPr id="8" name="Picture 7" descr="A map of africa with different colored areas&#10;&#10;Description automatically generated">
            <a:extLst>
              <a:ext uri="{FF2B5EF4-FFF2-40B4-BE49-F238E27FC236}">
                <a16:creationId xmlns:a16="http://schemas.microsoft.com/office/drawing/2014/main" id="{83D92421-6C0B-8326-D0AC-B327D77AB2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9103" y="939943"/>
            <a:ext cx="4362745" cy="5739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8536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75;p26">
            <a:extLst>
              <a:ext uri="{FF2B5EF4-FFF2-40B4-BE49-F238E27FC236}">
                <a16:creationId xmlns:a16="http://schemas.microsoft.com/office/drawing/2014/main" id="{1B1C745F-B04E-A0E3-4DE2-4727DC044E55}"/>
              </a:ext>
            </a:extLst>
          </p:cNvPr>
          <p:cNvSpPr txBox="1"/>
          <p:nvPr/>
        </p:nvSpPr>
        <p:spPr>
          <a:xfrm>
            <a:off x="295999" y="160498"/>
            <a:ext cx="454785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2800" b="1" dirty="0">
                <a:solidFill>
                  <a:srgbClr val="0070BA"/>
                </a:solidFill>
                <a:latin typeface="Open Sans"/>
                <a:ea typeface="Open Sans"/>
                <a:cs typeface="Open Sans"/>
                <a:sym typeface="Open Sans"/>
              </a:rPr>
              <a:t>Practical Applications</a:t>
            </a:r>
            <a:endParaRPr sz="2800" b="1" dirty="0">
              <a:solidFill>
                <a:srgbClr val="0070BA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8" name="Picture 7" descr="A map of africa with different colored areas&#10;&#10;Description automatically generated">
            <a:extLst>
              <a:ext uri="{FF2B5EF4-FFF2-40B4-BE49-F238E27FC236}">
                <a16:creationId xmlns:a16="http://schemas.microsoft.com/office/drawing/2014/main" id="{83D92421-6C0B-8326-D0AC-B327D77AB2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999" y="958276"/>
            <a:ext cx="4362745" cy="5739226"/>
          </a:xfrm>
          <a:prstGeom prst="rect">
            <a:avLst/>
          </a:prstGeom>
        </p:spPr>
      </p:pic>
      <p:pic>
        <p:nvPicPr>
          <p:cNvPr id="2" name="Picture 1" descr="A graph of a cropland&#10;&#10;Description automatically generated with medium confidence">
            <a:extLst>
              <a:ext uri="{FF2B5EF4-FFF2-40B4-BE49-F238E27FC236}">
                <a16:creationId xmlns:a16="http://schemas.microsoft.com/office/drawing/2014/main" id="{D290F7F1-10DA-DDA9-FB2E-F606C3B5C4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1956" y="958276"/>
            <a:ext cx="5980002" cy="3164336"/>
          </a:xfrm>
          <a:prstGeom prst="rect">
            <a:avLst/>
          </a:prstGeom>
        </p:spPr>
      </p:pic>
      <p:pic>
        <p:nvPicPr>
          <p:cNvPr id="3" name="Picture 2" descr="A graph of a number of people&#10;&#10;Description automatically generated with medium confidence">
            <a:extLst>
              <a:ext uri="{FF2B5EF4-FFF2-40B4-BE49-F238E27FC236}">
                <a16:creationId xmlns:a16="http://schemas.microsoft.com/office/drawing/2014/main" id="{ABCB8CCA-304F-1FD3-794D-BD9EAFDAE1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1956" y="3628342"/>
            <a:ext cx="5980002" cy="3164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7622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75;p26">
            <a:extLst>
              <a:ext uri="{FF2B5EF4-FFF2-40B4-BE49-F238E27FC236}">
                <a16:creationId xmlns:a16="http://schemas.microsoft.com/office/drawing/2014/main" id="{1B1C745F-B04E-A0E3-4DE2-4727DC044E55}"/>
              </a:ext>
            </a:extLst>
          </p:cNvPr>
          <p:cNvSpPr txBox="1"/>
          <p:nvPr/>
        </p:nvSpPr>
        <p:spPr>
          <a:xfrm>
            <a:off x="295999" y="160498"/>
            <a:ext cx="454785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2800" b="1" dirty="0">
                <a:solidFill>
                  <a:srgbClr val="0070BA"/>
                </a:solidFill>
                <a:latin typeface="Open Sans"/>
                <a:ea typeface="Open Sans"/>
                <a:cs typeface="Open Sans"/>
                <a:sym typeface="Open Sans"/>
              </a:rPr>
              <a:t>Practical Applications</a:t>
            </a:r>
            <a:endParaRPr sz="2800" b="1" dirty="0">
              <a:solidFill>
                <a:srgbClr val="0070BA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" name="Picture 3" descr="A map of drought&#10;&#10;Description automatically generated">
            <a:extLst>
              <a:ext uri="{FF2B5EF4-FFF2-40B4-BE49-F238E27FC236}">
                <a16:creationId xmlns:a16="http://schemas.microsoft.com/office/drawing/2014/main" id="{3A287727-88FD-42C2-D418-52C2E9FBF3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00" r="47116" b="5248"/>
          <a:stretch/>
        </p:blipFill>
        <p:spPr>
          <a:xfrm>
            <a:off x="444842" y="958911"/>
            <a:ext cx="3175687" cy="5495917"/>
          </a:xfrm>
          <a:prstGeom prst="rect">
            <a:avLst/>
          </a:prstGeom>
        </p:spPr>
      </p:pic>
      <p:pic>
        <p:nvPicPr>
          <p:cNvPr id="5" name="Picture 4" descr="A map of drought&#10;&#10;Description automatically generated">
            <a:extLst>
              <a:ext uri="{FF2B5EF4-FFF2-40B4-BE49-F238E27FC236}">
                <a16:creationId xmlns:a16="http://schemas.microsoft.com/office/drawing/2014/main" id="{7513ACA0-90C2-5DCE-5E74-34AD1B4ADF4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593" t="11549" b="65349"/>
          <a:stretch/>
        </p:blipFill>
        <p:spPr>
          <a:xfrm>
            <a:off x="1564226" y="5795456"/>
            <a:ext cx="2011395" cy="902043"/>
          </a:xfrm>
          <a:prstGeom prst="rect">
            <a:avLst/>
          </a:prstGeom>
        </p:spPr>
      </p:pic>
      <p:pic>
        <p:nvPicPr>
          <p:cNvPr id="6" name="Picture 5" descr="A graph of a number of people&#10;&#10;Description automatically generated with medium confidence">
            <a:extLst>
              <a:ext uri="{FF2B5EF4-FFF2-40B4-BE49-F238E27FC236}">
                <a16:creationId xmlns:a16="http://schemas.microsoft.com/office/drawing/2014/main" id="{2B36C11C-AC0F-FD60-F871-74C6736158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5005" y="666559"/>
            <a:ext cx="6228767" cy="3271814"/>
          </a:xfrm>
          <a:prstGeom prst="rect">
            <a:avLst/>
          </a:prstGeom>
        </p:spPr>
      </p:pic>
      <p:pic>
        <p:nvPicPr>
          <p:cNvPr id="7" name="Picture 6" descr="A graph of a number of people&#10;&#10;Description automatically generated">
            <a:extLst>
              <a:ext uri="{FF2B5EF4-FFF2-40B4-BE49-F238E27FC236}">
                <a16:creationId xmlns:a16="http://schemas.microsoft.com/office/drawing/2014/main" id="{F4C1D815-9693-B222-9AF6-38BBD9DA35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95005" y="3425685"/>
            <a:ext cx="6228767" cy="3271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6894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6"/>
          <p:cNvSpPr txBox="1"/>
          <p:nvPr/>
        </p:nvSpPr>
        <p:spPr>
          <a:xfrm>
            <a:off x="296000" y="249275"/>
            <a:ext cx="2185992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0070BA"/>
                </a:solidFill>
                <a:latin typeface="Open Sans"/>
                <a:ea typeface="Open Sans"/>
                <a:cs typeface="Open Sans"/>
                <a:sym typeface="Open Sans"/>
              </a:rPr>
              <a:t>Motivation</a:t>
            </a:r>
            <a:endParaRPr sz="2400" b="1" dirty="0">
              <a:solidFill>
                <a:srgbClr val="0070BA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8" name="Google Shape;178;p26"/>
          <p:cNvSpPr txBox="1">
            <a:spLocks noGrp="1"/>
          </p:cNvSpPr>
          <p:nvPr>
            <p:ph type="sldNum" idx="12"/>
          </p:nvPr>
        </p:nvSpPr>
        <p:spPr>
          <a:xfrm>
            <a:off x="11695446" y="6492900"/>
            <a:ext cx="4965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b="1">
                <a:solidFill>
                  <a:srgbClr val="0070BA"/>
                </a:solidFill>
                <a:latin typeface="Open Sans"/>
                <a:ea typeface="Open Sans"/>
                <a:cs typeface="Open Sans"/>
                <a:sym typeface="Open Sans"/>
              </a:rPr>
              <a:t>2</a:t>
            </a:fld>
            <a:endParaRPr b="1">
              <a:solidFill>
                <a:srgbClr val="0070BA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8" name="Straight Connector 7"/>
          <p:cNvCxnSpPr>
            <a:cxnSpLocks/>
          </p:cNvCxnSpPr>
          <p:nvPr/>
        </p:nvCxnSpPr>
        <p:spPr>
          <a:xfrm flipH="1">
            <a:off x="4609117" y="2599623"/>
            <a:ext cx="4164" cy="3990217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>
            <a:extLst>
              <a:ext uri="{FF2B5EF4-FFF2-40B4-BE49-F238E27FC236}">
                <a16:creationId xmlns:a16="http://schemas.microsoft.com/office/drawing/2014/main" id="{7A6BBC0C-68CC-48FC-AC40-9170A9692840}"/>
              </a:ext>
            </a:extLst>
          </p:cNvPr>
          <p:cNvSpPr txBox="1">
            <a:spLocks/>
          </p:cNvSpPr>
          <p:nvPr/>
        </p:nvSpPr>
        <p:spPr>
          <a:xfrm>
            <a:off x="6958534" y="6397970"/>
            <a:ext cx="2369246" cy="460030"/>
          </a:xfrm>
          <a:prstGeom prst="rect">
            <a:avLst/>
          </a:prstGeom>
        </p:spPr>
        <p:txBody>
          <a:bodyPr vert="horz" lIns="121920" tIns="60960" rIns="121920" bIns="60960" rtlCol="0" anchor="ctr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200"/>
              </a:spcAft>
            </a:pPr>
            <a:r>
              <a:rPr lang="en-GB" sz="20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Decision Makers</a:t>
            </a:r>
          </a:p>
        </p:txBody>
      </p:sp>
      <p:sp>
        <p:nvSpPr>
          <p:cNvPr id="10" name="Right Arrow Callout 9"/>
          <p:cNvSpPr/>
          <p:nvPr/>
        </p:nvSpPr>
        <p:spPr>
          <a:xfrm>
            <a:off x="3713642" y="3973183"/>
            <a:ext cx="2682872" cy="1335094"/>
          </a:xfrm>
          <a:prstGeom prst="rightArrowCallout">
            <a:avLst>
              <a:gd name="adj1" fmla="val 18370"/>
              <a:gd name="adj2" fmla="val 25000"/>
              <a:gd name="adj3" fmla="val 25000"/>
              <a:gd name="adj4" fmla="val 64977"/>
            </a:avLst>
          </a:prstGeom>
          <a:solidFill>
            <a:srgbClr val="00B0F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pt-BR" dirty="0"/>
              <a:t>Combine multiple variables into a Drought Index</a:t>
            </a:r>
            <a:endParaRPr lang="en-GB" b="1" i="1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A6BBC0C-68CC-48FC-AC40-9170A9692840}"/>
              </a:ext>
            </a:extLst>
          </p:cNvPr>
          <p:cNvSpPr txBox="1">
            <a:spLocks/>
          </p:cNvSpPr>
          <p:nvPr/>
        </p:nvSpPr>
        <p:spPr>
          <a:xfrm>
            <a:off x="1306959" y="6400710"/>
            <a:ext cx="1429713" cy="416029"/>
          </a:xfrm>
          <a:prstGeom prst="rect">
            <a:avLst/>
          </a:prstGeom>
        </p:spPr>
        <p:txBody>
          <a:bodyPr vert="horz" lIns="121920" tIns="60960" rIns="121920" bIns="60960" rtlCol="0" anchor="ctr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200"/>
              </a:spcAft>
            </a:pPr>
            <a:r>
              <a:rPr lang="en-GB" sz="20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Analysts</a:t>
            </a:r>
            <a:endParaRPr lang="en-GB" sz="2400" b="1" dirty="0">
              <a:solidFill>
                <a:srgbClr val="0020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7A6BBC0C-68CC-48FC-AC40-9170A9692840}"/>
              </a:ext>
            </a:extLst>
          </p:cNvPr>
          <p:cNvSpPr txBox="1">
            <a:spLocks/>
          </p:cNvSpPr>
          <p:nvPr/>
        </p:nvSpPr>
        <p:spPr>
          <a:xfrm>
            <a:off x="385679" y="2420867"/>
            <a:ext cx="3503895" cy="302529"/>
          </a:xfrm>
          <a:prstGeom prst="rect">
            <a:avLst/>
          </a:prstGeom>
        </p:spPr>
        <p:txBody>
          <a:bodyPr vert="horz" lIns="121920" tIns="60960" rIns="121920" bIns="60960" rtlCol="0" anchor="ctr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200"/>
              </a:spcAft>
            </a:pPr>
            <a:r>
              <a:rPr lang="en-GB" sz="20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Multiple indicators / variables</a:t>
            </a: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7A6BBC0C-68CC-48FC-AC40-9170A9692840}"/>
              </a:ext>
            </a:extLst>
          </p:cNvPr>
          <p:cNvSpPr txBox="1">
            <a:spLocks/>
          </p:cNvSpPr>
          <p:nvPr/>
        </p:nvSpPr>
        <p:spPr>
          <a:xfrm>
            <a:off x="6783867" y="2385781"/>
            <a:ext cx="2667097" cy="302529"/>
          </a:xfrm>
          <a:prstGeom prst="rect">
            <a:avLst/>
          </a:prstGeom>
        </p:spPr>
        <p:txBody>
          <a:bodyPr vert="horz" lIns="121920" tIns="60960" rIns="121920" bIns="60960" rtlCol="0" anchor="ctr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200"/>
              </a:spcAft>
            </a:pPr>
            <a:r>
              <a:rPr lang="en-GB" sz="24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Top level Indicator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2D43A22-D62D-3CE1-11E4-2CB56076A736}"/>
              </a:ext>
            </a:extLst>
          </p:cNvPr>
          <p:cNvGrpSpPr/>
          <p:nvPr/>
        </p:nvGrpSpPr>
        <p:grpSpPr>
          <a:xfrm>
            <a:off x="777789" y="2855975"/>
            <a:ext cx="2512652" cy="3425608"/>
            <a:chOff x="454903" y="1261119"/>
            <a:chExt cx="3358050" cy="5009203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8AE4C42-34E8-4CF5-F30F-49DF969CE0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0752" y="3973665"/>
              <a:ext cx="712426" cy="1273433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A14D401-21BB-5517-234B-4A923703B35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43619" y="1853698"/>
              <a:ext cx="712426" cy="1273433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A2F1E6C-494D-4F2C-E95C-1A0188C9E2F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2418" y="2661719"/>
              <a:ext cx="712426" cy="1273433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118F10A-9A2C-3CFA-D147-D970B045B3E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18198" y="2250052"/>
              <a:ext cx="712426" cy="1273433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F8A5925-3118-1BFC-00C0-1C2080B4758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31081" y="4350334"/>
              <a:ext cx="712426" cy="1273433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AFE26165-22D8-BAFF-A445-A4EE7B8F9FE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89201" y="3973665"/>
              <a:ext cx="712426" cy="1273433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5BB2E290-B27C-FC20-EFD8-7D4DC0D5C67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07802" y="3713618"/>
              <a:ext cx="712426" cy="1273433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F422EEFA-232E-5AB1-1E8D-3C157556A8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643" t="8639" r="31722" b="7575"/>
            <a:stretch/>
          </p:blipFill>
          <p:spPr>
            <a:xfrm>
              <a:off x="2375666" y="2333643"/>
              <a:ext cx="827072" cy="1273433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D8F187EA-B8B1-5303-CE92-AC4C8E798E7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75666" y="4837726"/>
              <a:ext cx="712268" cy="1273433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B2EF63E5-F944-808E-D2E8-7A8C8B1D31F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6379" y="1677008"/>
              <a:ext cx="712426" cy="1273433"/>
            </a:xfrm>
            <a:prstGeom prst="rect">
              <a:avLst/>
            </a:prstGeom>
          </p:spPr>
        </p:pic>
        <p:pic>
          <p:nvPicPr>
            <p:cNvPr id="34" name="Content Placeholder 7">
              <a:extLst>
                <a:ext uri="{FF2B5EF4-FFF2-40B4-BE49-F238E27FC236}">
                  <a16:creationId xmlns:a16="http://schemas.microsoft.com/office/drawing/2014/main" id="{0FE3B509-7FAD-ED23-4755-B7EF1EB21F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54903" y="5339267"/>
              <a:ext cx="1352899" cy="931055"/>
            </a:xfrm>
            <a:prstGeom prst="rect">
              <a:avLst/>
            </a:prstGeom>
          </p:spPr>
        </p:pic>
        <p:pic>
          <p:nvPicPr>
            <p:cNvPr id="35" name="Picture 34" descr="A screenshot of a cell phone&#10;&#10;Description generated with very high confidence">
              <a:extLst>
                <a:ext uri="{FF2B5EF4-FFF2-40B4-BE49-F238E27FC236}">
                  <a16:creationId xmlns:a16="http://schemas.microsoft.com/office/drawing/2014/main" id="{3CAE895F-9D9A-0D29-02C6-C308329BC3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59216" y="3578817"/>
              <a:ext cx="1353737" cy="931632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19CE3CC3-5A49-F776-1301-6AD49C2F17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02089" y="1261119"/>
              <a:ext cx="712426" cy="1273433"/>
            </a:xfrm>
            <a:prstGeom prst="rect">
              <a:avLst/>
            </a:prstGeom>
          </p:spPr>
        </p:pic>
      </p:grpSp>
      <p:pic>
        <p:nvPicPr>
          <p:cNvPr id="37" name="Picture 36">
            <a:extLst>
              <a:ext uri="{FF2B5EF4-FFF2-40B4-BE49-F238E27FC236}">
                <a16:creationId xmlns:a16="http://schemas.microsoft.com/office/drawing/2014/main" id="{4C764F2C-AE6F-89F5-2809-9F64E0CCB35F}"/>
              </a:ext>
            </a:extLst>
          </p:cNvPr>
          <p:cNvPicPr>
            <a:picLocks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318" y="2726846"/>
            <a:ext cx="2394197" cy="3735770"/>
          </a:xfrm>
          <a:prstGeom prst="rect">
            <a:avLst/>
          </a:prstGeom>
        </p:spPr>
      </p:pic>
      <p:sp>
        <p:nvSpPr>
          <p:cNvPr id="13" name="Google Shape;177;p26">
            <a:extLst>
              <a:ext uri="{FF2B5EF4-FFF2-40B4-BE49-F238E27FC236}">
                <a16:creationId xmlns:a16="http://schemas.microsoft.com/office/drawing/2014/main" id="{BC35A319-F87B-47B1-BA0D-B9DA97FF7A3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38639" y="945321"/>
            <a:ext cx="10528586" cy="132614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6350" lvl="0" indent="0" algn="just">
              <a:lnSpc>
                <a:spcPct val="105000"/>
              </a:lnSpc>
              <a:spcBef>
                <a:spcPts val="0"/>
              </a:spcBef>
              <a:spcAft>
                <a:spcPts val="900"/>
              </a:spcAft>
              <a:buNone/>
            </a:pPr>
            <a:r>
              <a:rPr lang="en-GB" sz="2400" dirty="0"/>
              <a:t>While drought is a very complex phenomenon, decision makers and the general public require a simplified way to identify areas that have been most affected by a drought event.</a:t>
            </a:r>
          </a:p>
        </p:txBody>
      </p:sp>
    </p:spTree>
    <p:extLst>
      <p:ext uri="{BB962C8B-B14F-4D97-AF65-F5344CB8AC3E}">
        <p14:creationId xmlns:p14="http://schemas.microsoft.com/office/powerpoint/2010/main" val="29746487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7" name="Google Shape;1557;p63"/>
          <p:cNvGrpSpPr/>
          <p:nvPr/>
        </p:nvGrpSpPr>
        <p:grpSpPr>
          <a:xfrm>
            <a:off x="4192714" y="2872038"/>
            <a:ext cx="3806561" cy="1113913"/>
            <a:chOff x="4192664" y="5421388"/>
            <a:chExt cx="3806561" cy="1113913"/>
          </a:xfrm>
        </p:grpSpPr>
        <p:sp>
          <p:nvSpPr>
            <p:cNvPr id="1558" name="Google Shape;1558;p63"/>
            <p:cNvSpPr txBox="1"/>
            <p:nvPr/>
          </p:nvSpPr>
          <p:spPr>
            <a:xfrm>
              <a:off x="5412325" y="5421388"/>
              <a:ext cx="1375200" cy="86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000" b="1">
                  <a:solidFill>
                    <a:srgbClr val="0070BA"/>
                  </a:solidFill>
                  <a:latin typeface="Open Sans"/>
                  <a:ea typeface="Open Sans"/>
                  <a:cs typeface="Open Sans"/>
                  <a:sym typeface="Open Sans"/>
                </a:rPr>
                <a:t>vam</a:t>
              </a:r>
              <a:endParaRPr sz="4000" b="1">
                <a:solidFill>
                  <a:srgbClr val="0070BA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559" name="Google Shape;1559;p63"/>
            <p:cNvSpPr txBox="1"/>
            <p:nvPr/>
          </p:nvSpPr>
          <p:spPr>
            <a:xfrm>
              <a:off x="5412325" y="5956763"/>
              <a:ext cx="2586900" cy="43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US" sz="1800">
                  <a:solidFill>
                    <a:srgbClr val="0070BA"/>
                  </a:solidFill>
                  <a:latin typeface="Open Sans"/>
                  <a:ea typeface="Open Sans"/>
                  <a:cs typeface="Open Sans"/>
                  <a:sym typeface="Open Sans"/>
                </a:rPr>
                <a:t>food security analysis</a:t>
              </a:r>
              <a:endParaRPr sz="1800">
                <a:solidFill>
                  <a:srgbClr val="0070BA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cxnSp>
          <p:nvCxnSpPr>
            <p:cNvPr id="1560" name="Google Shape;1560;p63"/>
            <p:cNvCxnSpPr/>
            <p:nvPr/>
          </p:nvCxnSpPr>
          <p:spPr>
            <a:xfrm flipH="1">
              <a:off x="5350050" y="5651338"/>
              <a:ext cx="1500" cy="654000"/>
            </a:xfrm>
            <a:prstGeom prst="straightConnector1">
              <a:avLst/>
            </a:prstGeom>
            <a:noFill/>
            <a:ln w="9525" cap="flat" cmpd="sng">
              <a:solidFill>
                <a:srgbClr val="0070B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pic>
          <p:nvPicPr>
            <p:cNvPr id="1561" name="Google Shape;1561;p6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192664" y="5421400"/>
              <a:ext cx="1115787" cy="1113901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27131544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6"/>
          <p:cNvSpPr txBox="1"/>
          <p:nvPr/>
        </p:nvSpPr>
        <p:spPr>
          <a:xfrm>
            <a:off x="295999" y="160498"/>
            <a:ext cx="1010863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2800" b="1" dirty="0">
                <a:solidFill>
                  <a:srgbClr val="0070BA"/>
                </a:solidFill>
                <a:latin typeface="Open Sans"/>
                <a:ea typeface="Open Sans"/>
                <a:cs typeface="Open Sans"/>
                <a:sym typeface="Open Sans"/>
              </a:rPr>
              <a:t>Motivation</a:t>
            </a:r>
            <a:endParaRPr sz="2800" b="1" dirty="0">
              <a:solidFill>
                <a:srgbClr val="0070BA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8" name="Google Shape;178;p26"/>
          <p:cNvSpPr txBox="1">
            <a:spLocks noGrp="1"/>
          </p:cNvSpPr>
          <p:nvPr>
            <p:ph type="sldNum" idx="12"/>
          </p:nvPr>
        </p:nvSpPr>
        <p:spPr>
          <a:xfrm>
            <a:off x="11695446" y="6492900"/>
            <a:ext cx="4965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b="1">
                <a:solidFill>
                  <a:srgbClr val="0070BA"/>
                </a:solidFill>
                <a:latin typeface="Open Sans"/>
                <a:ea typeface="Open Sans"/>
                <a:cs typeface="Open Sans"/>
                <a:sym typeface="Open Sans"/>
              </a:rPr>
              <a:t>3</a:t>
            </a:fld>
            <a:endParaRPr b="1">
              <a:solidFill>
                <a:srgbClr val="0070BA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A4DBCA-ECBD-E81C-5263-705D4F213189}"/>
              </a:ext>
            </a:extLst>
          </p:cNvPr>
          <p:cNvSpPr txBox="1"/>
          <p:nvPr/>
        </p:nvSpPr>
        <p:spPr>
          <a:xfrm>
            <a:off x="447342" y="1183289"/>
            <a:ext cx="11183795" cy="472225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5000"/>
              </a:lnSpc>
              <a:spcAft>
                <a:spcPts val="1200"/>
              </a:spcAft>
            </a:pPr>
            <a:r>
              <a:rPr lang="en-GB" sz="2400" dirty="0">
                <a:solidFill>
                  <a:srgbClr val="0070C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Objective:</a:t>
            </a:r>
          </a:p>
          <a:p>
            <a:pPr>
              <a:lnSpc>
                <a:spcPct val="105000"/>
              </a:lnSpc>
              <a:spcAft>
                <a:spcPts val="1200"/>
              </a:spcAft>
            </a:pPr>
            <a:r>
              <a:rPr lang="en-GB" sz="2400" dirty="0">
                <a:solidFill>
                  <a:srgbClr val="0070C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 Index that conveys the performance of the growing season in an easy-to-understand numerical scale, e.g. 0-100. </a:t>
            </a:r>
          </a:p>
          <a:p>
            <a:pPr>
              <a:lnSpc>
                <a:spcPct val="105000"/>
              </a:lnSpc>
              <a:spcAft>
                <a:spcPts val="1200"/>
              </a:spcAft>
            </a:pPr>
            <a:r>
              <a:rPr lang="en-GB" sz="2400" dirty="0">
                <a:solidFill>
                  <a:srgbClr val="0070C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proposed index is built on the </a:t>
            </a:r>
            <a:r>
              <a:rPr lang="en-US" sz="2400" dirty="0">
                <a:solidFill>
                  <a:srgbClr val="0070C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key variables of the water cycle </a:t>
            </a:r>
            <a:r>
              <a:rPr lang="en-GB" sz="2400" dirty="0">
                <a:solidFill>
                  <a:srgbClr val="0070C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available as  gridded variables:</a:t>
            </a:r>
            <a:r>
              <a:rPr lang="en-US" sz="2400" dirty="0">
                <a:solidFill>
                  <a:srgbClr val="0070C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​ </a:t>
            </a:r>
          </a:p>
          <a:p>
            <a:pPr marL="756000" lvl="4" indent="-342900">
              <a:lnSpc>
                <a:spcPct val="105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70C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</a:t>
            </a:r>
            <a:r>
              <a:rPr lang="en-GB" sz="2400" dirty="0" err="1">
                <a:solidFill>
                  <a:srgbClr val="0070C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ainfall</a:t>
            </a:r>
            <a:endParaRPr lang="en-GB" sz="2400" dirty="0">
              <a:solidFill>
                <a:srgbClr val="0070C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756000" lvl="4" indent="-342900">
              <a:lnSpc>
                <a:spcPct val="105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0070C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Reference (potential) evapotranspiration</a:t>
            </a:r>
          </a:p>
          <a:p>
            <a:pPr marL="756000" lvl="4" indent="-342900">
              <a:lnSpc>
                <a:spcPct val="105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0070C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Soil moisture. </a:t>
            </a:r>
          </a:p>
          <a:p>
            <a: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sz="2400" b="1" dirty="0">
                <a:solidFill>
                  <a:srgbClr val="0070C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Rainfall</a:t>
            </a:r>
            <a:r>
              <a:rPr lang="en-GB" sz="2400" dirty="0">
                <a:solidFill>
                  <a:srgbClr val="0070C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representing water availability, </a:t>
            </a:r>
            <a:r>
              <a:rPr lang="en-GB" sz="2400" b="1" dirty="0">
                <a:solidFill>
                  <a:srgbClr val="0070C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reference evapotranspiration </a:t>
            </a:r>
            <a:r>
              <a:rPr lang="en-GB" sz="2400" dirty="0">
                <a:solidFill>
                  <a:srgbClr val="0070C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representing water demand and the </a:t>
            </a:r>
            <a:r>
              <a:rPr lang="en-GB" sz="2400" b="1" dirty="0">
                <a:solidFill>
                  <a:srgbClr val="0070C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soil moisture</a:t>
            </a:r>
            <a:r>
              <a:rPr lang="en-GB" sz="2400" dirty="0">
                <a:solidFill>
                  <a:srgbClr val="0070C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stored water. 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6"/>
          <p:cNvSpPr txBox="1"/>
          <p:nvPr/>
        </p:nvSpPr>
        <p:spPr>
          <a:xfrm>
            <a:off x="295999" y="160498"/>
            <a:ext cx="1010863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2800" b="1" dirty="0">
                <a:solidFill>
                  <a:srgbClr val="0070BA"/>
                </a:solidFill>
                <a:latin typeface="Open Sans"/>
                <a:ea typeface="Open Sans"/>
                <a:cs typeface="Open Sans"/>
                <a:sym typeface="Open Sans"/>
              </a:rPr>
              <a:t>Motivation</a:t>
            </a:r>
            <a:endParaRPr sz="2800" b="1" dirty="0">
              <a:solidFill>
                <a:srgbClr val="0070BA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8" name="Google Shape;178;p26"/>
          <p:cNvSpPr txBox="1">
            <a:spLocks noGrp="1"/>
          </p:cNvSpPr>
          <p:nvPr>
            <p:ph type="sldNum" idx="12"/>
          </p:nvPr>
        </p:nvSpPr>
        <p:spPr>
          <a:xfrm>
            <a:off x="11695446" y="6492900"/>
            <a:ext cx="4965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b="1">
                <a:solidFill>
                  <a:srgbClr val="0070BA"/>
                </a:solidFill>
                <a:latin typeface="Open Sans"/>
                <a:ea typeface="Open Sans"/>
                <a:cs typeface="Open Sans"/>
                <a:sym typeface="Open Sans"/>
              </a:rPr>
              <a:t>4</a:t>
            </a:fld>
            <a:endParaRPr b="1">
              <a:solidFill>
                <a:srgbClr val="0070BA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A4DBCA-ECBD-E81C-5263-705D4F213189}"/>
              </a:ext>
            </a:extLst>
          </p:cNvPr>
          <p:cNvSpPr txBox="1"/>
          <p:nvPr/>
        </p:nvSpPr>
        <p:spPr>
          <a:xfrm>
            <a:off x="295999" y="1801919"/>
            <a:ext cx="5150643" cy="333110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5000"/>
              </a:lnSpc>
              <a:spcAft>
                <a:spcPts val="1200"/>
              </a:spcAft>
            </a:pPr>
            <a:r>
              <a:rPr lang="en-GB" sz="2400" dirty="0">
                <a:solidFill>
                  <a:srgbClr val="0070C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index should be available for each time step of the growing season representing the combined state of the water variables at that moment along the season.</a:t>
            </a:r>
          </a:p>
          <a:p>
            <a:pPr>
              <a:lnSpc>
                <a:spcPct val="105000"/>
              </a:lnSpc>
              <a:spcAft>
                <a:spcPts val="600"/>
              </a:spcAft>
            </a:pPr>
            <a:r>
              <a:rPr lang="en-GB" sz="2400" dirty="0">
                <a:solidFill>
                  <a:srgbClr val="0070C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It should also be available as an integrated amount over a number of time steps or the full season.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A50C9C3-9EEA-38CF-04ED-E72504E7A2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055"/>
          <a:stretch/>
        </p:blipFill>
        <p:spPr>
          <a:xfrm>
            <a:off x="5356941" y="916488"/>
            <a:ext cx="6464556" cy="557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6953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6"/>
          <p:cNvSpPr txBox="1"/>
          <p:nvPr/>
        </p:nvSpPr>
        <p:spPr>
          <a:xfrm>
            <a:off x="295999" y="160498"/>
            <a:ext cx="4009671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2800" b="1" dirty="0">
                <a:solidFill>
                  <a:srgbClr val="0070BA"/>
                </a:solidFill>
                <a:latin typeface="Open Sans"/>
                <a:ea typeface="Open Sans"/>
                <a:cs typeface="Open Sans"/>
                <a:sym typeface="Open Sans"/>
              </a:rPr>
              <a:t>Calculation</a:t>
            </a:r>
            <a:endParaRPr sz="2800" b="1" dirty="0">
              <a:solidFill>
                <a:srgbClr val="0070BA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8" name="Google Shape;178;p26"/>
          <p:cNvSpPr txBox="1">
            <a:spLocks noGrp="1"/>
          </p:cNvSpPr>
          <p:nvPr>
            <p:ph type="sldNum" idx="12"/>
          </p:nvPr>
        </p:nvSpPr>
        <p:spPr>
          <a:xfrm>
            <a:off x="11695446" y="6492900"/>
            <a:ext cx="4965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b="1">
                <a:solidFill>
                  <a:srgbClr val="0070BA"/>
                </a:solidFill>
                <a:latin typeface="Open Sans"/>
                <a:ea typeface="Open Sans"/>
                <a:cs typeface="Open Sans"/>
                <a:sym typeface="Open Sans"/>
              </a:rPr>
              <a:t>5</a:t>
            </a:fld>
            <a:endParaRPr b="1">
              <a:solidFill>
                <a:srgbClr val="0070BA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A4DBCA-ECBD-E81C-5263-705D4F213189}"/>
              </a:ext>
            </a:extLst>
          </p:cNvPr>
          <p:cNvSpPr txBox="1"/>
          <p:nvPr/>
        </p:nvSpPr>
        <p:spPr>
          <a:xfrm>
            <a:off x="396276" y="1049570"/>
            <a:ext cx="11399447" cy="177991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5000"/>
              </a:lnSpc>
              <a:spcAft>
                <a:spcPts val="1200"/>
              </a:spcAft>
            </a:pPr>
            <a:r>
              <a:rPr lang="en-GB" sz="2400" dirty="0">
                <a:solidFill>
                  <a:srgbClr val="0070C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index is derived using a monthly time step. </a:t>
            </a:r>
          </a:p>
          <a:p>
            <a:pPr>
              <a:lnSpc>
                <a:spcPct val="105000"/>
              </a:lnSpc>
              <a:spcAft>
                <a:spcPts val="1200"/>
              </a:spcAft>
            </a:pPr>
            <a:r>
              <a:rPr lang="en-GB" sz="2400" dirty="0">
                <a:solidFill>
                  <a:srgbClr val="0070C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monthly time step variables are converted to </a:t>
            </a:r>
            <a:r>
              <a:rPr lang="en-US" sz="2400" dirty="0">
                <a:solidFill>
                  <a:srgbClr val="0070C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 anomaly, i.e. a measure of how far from the “usual” their values are. This is built from information for the specific month for which the anomaly is derived.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09167C22-6A87-4D4F-B856-98F8AD06B789}"/>
                  </a:ext>
                </a:extLst>
              </p:cNvPr>
              <p:cNvSpPr/>
              <p:nvPr/>
            </p:nvSpPr>
            <p:spPr>
              <a:xfrm>
                <a:off x="2300834" y="3392303"/>
                <a:ext cx="6240648" cy="151560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en-GB" sz="3200" i="1" smtClean="0">
                              <a:latin typeface="Cambria Math" panose="02040503050406030204" pitchFamily="18" charset="0"/>
                            </a:rPr>
                          </m:ctrlPr>
                        </m:eqArrPr>
                        <m:e>
                          <m:r>
                            <m:rPr>
                              <m:sty m:val="p"/>
                            </m:rPr>
                            <a:rPr lang="en-GB" sz="3200">
                              <a:latin typeface="Cambria Math" panose="02040503050406030204" pitchFamily="18" charset="0"/>
                            </a:rPr>
                            <m:t>Rainfall</m:t>
                          </m:r>
                          <m:r>
                            <a:rPr lang="en-GB" sz="3200">
                              <a:latin typeface="Cambria Math" panose="02040503050406030204" pitchFamily="18" charset="0"/>
                            </a:rPr>
                            <m:t>⇒</m:t>
                          </m:r>
                          <m:r>
                            <m:rPr>
                              <m:nor/>
                            </m:rPr>
                            <a:rPr lang="en-GB" sz="32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Q</m:t>
                          </m:r>
                          <m:r>
                            <m:rPr>
                              <m:nor/>
                            </m:rPr>
                            <a:rPr lang="en-US" sz="3200" i="1" baseline="-250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𝑟𝑎𝑖𝑛𝑓𝑎𝑙𝑙</m:t>
                          </m:r>
                        </m:e>
                        <m:e>
                          <m:eqArr>
                            <m:eqArrPr>
                              <m:ctrlPr>
                                <a:rPr lang="en-GB" sz="32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sty m:val="p"/>
                                </m:rPr>
                                <a:rPr lang="en-GB" sz="3200" i="0">
                                  <a:latin typeface="Cambria Math" panose="02040503050406030204" pitchFamily="18" charset="0"/>
                                </a:rPr>
                                <m:t>Ref</m:t>
                              </m:r>
                              <m:r>
                                <a:rPr lang="en-GB" sz="3200" i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GB" sz="3200" i="0">
                                  <a:latin typeface="Cambria Math" panose="02040503050406030204" pitchFamily="18" charset="0"/>
                                </a:rPr>
                                <m:t>Evapotranspiration</m:t>
                              </m:r>
                              <m:r>
                                <a:rPr lang="en-GB" sz="3200" i="1">
                                  <a:latin typeface="Cambria Math" panose="02040503050406030204" pitchFamily="18" charset="0"/>
                                </a:rPr>
                                <m:t>⇒</m:t>
                              </m:r>
                              <m:r>
                                <m:rPr>
                                  <m:nor/>
                                </m:rPr>
                                <a:rPr lang="en-GB" sz="32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Q</m:t>
                              </m:r>
                              <m:r>
                                <m:rPr>
                                  <m:nor/>
                                </m:rPr>
                                <a:rPr lang="en-US" sz="3200" i="1" baseline="-25000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ref</m:t>
                              </m:r>
                              <m:r>
                                <m:rPr>
                                  <m:nor/>
                                </m:rPr>
                                <a:rPr lang="en-US" sz="3200" i="1" baseline="-25000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.</m:t>
                              </m:r>
                              <m:r>
                                <m:rPr>
                                  <m:nor/>
                                </m:rPr>
                                <a:rPr lang="en-US" sz="3200" i="1" baseline="-25000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ET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GB" sz="3200" i="0">
                                  <a:latin typeface="Cambria Math" panose="02040503050406030204" pitchFamily="18" charset="0"/>
                                </a:rPr>
                                <m:t>Soil</m:t>
                              </m:r>
                              <m:r>
                                <a:rPr lang="en-GB" sz="3200" i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GB" sz="3200" i="0">
                                  <a:latin typeface="Cambria Math" panose="02040503050406030204" pitchFamily="18" charset="0"/>
                                </a:rPr>
                                <m:t>Moisture</m:t>
                              </m:r>
                              <m:r>
                                <a:rPr lang="en-GB" sz="3200" i="1">
                                  <a:latin typeface="Cambria Math" panose="02040503050406030204" pitchFamily="18" charset="0"/>
                                </a:rPr>
                                <m:t>⇒</m:t>
                              </m:r>
                              <m:r>
                                <m:rPr>
                                  <m:nor/>
                                </m:rPr>
                                <a:rPr lang="en-GB" sz="32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Q</m:t>
                              </m:r>
                              <m:r>
                                <m:rPr>
                                  <m:nor/>
                                </m:rPr>
                                <a:rPr lang="en-US" sz="3200" i="1" baseline="-25000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soil</m:t>
                              </m:r>
                              <m:r>
                                <m:rPr>
                                  <m:nor/>
                                </m:rPr>
                                <a:rPr lang="en-US" sz="3200" i="1" baseline="-25000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sz="3200" i="1" baseline="-25000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moisture</m:t>
                              </m:r>
                            </m:e>
                          </m:eqArr>
                        </m:e>
                      </m:eqArr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09167C22-6A87-4D4F-B856-98F8AD06B7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0834" y="3392303"/>
                <a:ext cx="6240648" cy="151560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F26A99BE-AA78-ACC4-5C1B-6C525B665D44}"/>
              </a:ext>
            </a:extLst>
          </p:cNvPr>
          <p:cNvSpPr txBox="1"/>
          <p:nvPr/>
        </p:nvSpPr>
        <p:spPr>
          <a:xfrm>
            <a:off x="295999" y="5488586"/>
            <a:ext cx="11609678" cy="100431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5000"/>
              </a:lnSpc>
              <a:spcAft>
                <a:spcPts val="1200"/>
              </a:spcAft>
            </a:pPr>
            <a:r>
              <a:rPr lang="en-GB" sz="2400" dirty="0">
                <a:solidFill>
                  <a:srgbClr val="0070C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Which anomaly should we choose? The two obvious candidates:</a:t>
            </a:r>
          </a:p>
          <a:p>
            <a:pPr>
              <a:lnSpc>
                <a:spcPct val="105000"/>
              </a:lnSpc>
              <a:spcAft>
                <a:spcPts val="1200"/>
              </a:spcAft>
            </a:pPr>
            <a:r>
              <a:rPr lang="en-GB" sz="2400" b="1" dirty="0">
                <a:solidFill>
                  <a:srgbClr val="0070C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		Percentiles</a:t>
            </a:r>
            <a:r>
              <a:rPr lang="en-GB" sz="2400" dirty="0">
                <a:solidFill>
                  <a:srgbClr val="0070C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and </a:t>
            </a:r>
            <a:r>
              <a:rPr lang="en-GB" sz="2400" b="1" dirty="0">
                <a:solidFill>
                  <a:srgbClr val="0070C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Standardized Anomalies</a:t>
            </a:r>
            <a:r>
              <a:rPr lang="en-GB" sz="2400" dirty="0">
                <a:solidFill>
                  <a:srgbClr val="0070C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156401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6"/>
          <p:cNvSpPr txBox="1"/>
          <p:nvPr/>
        </p:nvSpPr>
        <p:spPr>
          <a:xfrm>
            <a:off x="295999" y="160498"/>
            <a:ext cx="4009671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2800" b="1" dirty="0">
                <a:solidFill>
                  <a:srgbClr val="0070BA"/>
                </a:solidFill>
                <a:latin typeface="Open Sans"/>
                <a:ea typeface="Open Sans"/>
                <a:cs typeface="Open Sans"/>
                <a:sym typeface="Open Sans"/>
              </a:rPr>
              <a:t>Calculation</a:t>
            </a:r>
            <a:endParaRPr sz="2800" b="1" dirty="0">
              <a:solidFill>
                <a:srgbClr val="0070BA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8" name="Google Shape;178;p26"/>
          <p:cNvSpPr txBox="1">
            <a:spLocks noGrp="1"/>
          </p:cNvSpPr>
          <p:nvPr>
            <p:ph type="sldNum" idx="12"/>
          </p:nvPr>
        </p:nvSpPr>
        <p:spPr>
          <a:xfrm>
            <a:off x="11695446" y="6492900"/>
            <a:ext cx="4965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b="1">
                <a:solidFill>
                  <a:srgbClr val="0070BA"/>
                </a:solidFill>
                <a:latin typeface="Open Sans"/>
                <a:ea typeface="Open Sans"/>
                <a:cs typeface="Open Sans"/>
                <a:sym typeface="Open Sans"/>
              </a:rPr>
              <a:t>6</a:t>
            </a:fld>
            <a:endParaRPr b="1">
              <a:solidFill>
                <a:srgbClr val="0070BA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A4DBCA-ECBD-E81C-5263-705D4F213189}"/>
              </a:ext>
            </a:extLst>
          </p:cNvPr>
          <p:cNvSpPr txBox="1"/>
          <p:nvPr/>
        </p:nvSpPr>
        <p:spPr>
          <a:xfrm>
            <a:off x="408583" y="5690168"/>
            <a:ext cx="11399447" cy="46262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5000"/>
              </a:lnSpc>
              <a:spcAft>
                <a:spcPts val="600"/>
              </a:spcAft>
            </a:pPr>
            <a:r>
              <a:rPr lang="en-GB" sz="2400" dirty="0">
                <a:solidFill>
                  <a:srgbClr val="0070C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monthly value of the index is then derived by combining these percentiles.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DAFFF8-7BF3-B232-CAA2-B01FFD37474E}"/>
              </a:ext>
            </a:extLst>
          </p:cNvPr>
          <p:cNvSpPr txBox="1"/>
          <p:nvPr/>
        </p:nvSpPr>
        <p:spPr>
          <a:xfrm>
            <a:off x="329413" y="1073303"/>
            <a:ext cx="11640913" cy="301717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5000"/>
              </a:lnSpc>
              <a:spcAft>
                <a:spcPts val="1200"/>
              </a:spcAft>
            </a:pPr>
            <a:r>
              <a:rPr lang="en-US" sz="2400" dirty="0">
                <a:solidFill>
                  <a:srgbClr val="0070C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Both convey where the variables “sit” in the historical distribution of values.</a:t>
            </a:r>
          </a:p>
          <a:p>
            <a:pPr marL="342900" indent="-342900">
              <a:lnSpc>
                <a:spcPct val="105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070C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Percentile</a:t>
            </a:r>
            <a:r>
              <a:rPr lang="en-US" sz="2400" dirty="0">
                <a:solidFill>
                  <a:srgbClr val="0070C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 In a scale of 0-100, where 0 = lowest, 50 = midpoint, 100 = highest </a:t>
            </a:r>
          </a:p>
          <a:p>
            <a:pPr marL="342900" indent="-342900">
              <a:lnSpc>
                <a:spcPct val="105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070C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Standardized Variable</a:t>
            </a:r>
            <a:r>
              <a:rPr lang="en-US" sz="2400" dirty="0">
                <a:solidFill>
                  <a:srgbClr val="0070C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 distance from mean in standard deviations [-4 to +4]</a:t>
            </a:r>
          </a:p>
          <a:p>
            <a:pPr>
              <a:lnSpc>
                <a:spcPct val="105000"/>
              </a:lnSpc>
              <a:spcAft>
                <a:spcPts val="1200"/>
              </a:spcAft>
            </a:pPr>
            <a:endParaRPr lang="en-US" sz="2400" dirty="0">
              <a:solidFill>
                <a:srgbClr val="0070C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>
              <a:lnSpc>
                <a:spcPct val="105000"/>
              </a:lnSpc>
              <a:spcAft>
                <a:spcPts val="1200"/>
              </a:spcAft>
            </a:pPr>
            <a:r>
              <a:rPr lang="en-US" sz="2400" dirty="0">
                <a:solidFill>
                  <a:srgbClr val="0070C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percentile (noted </a:t>
            </a:r>
            <a:r>
              <a:rPr lang="en-US" sz="2400" b="1" dirty="0">
                <a:solidFill>
                  <a:srgbClr val="0070C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Q</a:t>
            </a:r>
            <a:r>
              <a:rPr lang="en-US" sz="2400" dirty="0">
                <a:solidFill>
                  <a:srgbClr val="0070C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 is preferred as the 0-100 scale is easier to understand by non specialists.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265A1D-3FC5-F260-DEB9-23ABAA58446D}"/>
              </a:ext>
            </a:extLst>
          </p:cNvPr>
          <p:cNvSpPr txBox="1"/>
          <p:nvPr/>
        </p:nvSpPr>
        <p:spPr>
          <a:xfrm>
            <a:off x="954364" y="4519737"/>
            <a:ext cx="10042187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 dirty="0">
                <a:latin typeface="Cambria Math" panose="02040503050406030204" pitchFamily="18" charset="0"/>
                <a:ea typeface="Cambria Math" panose="02040503050406030204" pitchFamily="18" charset="0"/>
              </a:rPr>
              <a:t>CDI = 𝑓(Q</a:t>
            </a:r>
            <a:r>
              <a:rPr lang="en-US" sz="4000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𝑟𝑎𝑖𝑛𝑓𝑎𝑙𝑙 </a:t>
            </a:r>
            <a:r>
              <a:rPr lang="en-US" sz="4000" dirty="0">
                <a:latin typeface="Cambria Math" panose="02040503050406030204" pitchFamily="18" charset="0"/>
                <a:ea typeface="Cambria Math" panose="02040503050406030204" pitchFamily="18" charset="0"/>
              </a:rPr>
              <a:t>, Q</a:t>
            </a:r>
            <a:r>
              <a:rPr lang="en-US" sz="4000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ref.ET </a:t>
            </a:r>
            <a:r>
              <a:rPr lang="en-US" sz="4000" dirty="0">
                <a:latin typeface="Cambria Math" panose="02040503050406030204" pitchFamily="18" charset="0"/>
                <a:ea typeface="Cambria Math" panose="02040503050406030204" pitchFamily="18" charset="0"/>
              </a:rPr>
              <a:t>, </a:t>
            </a:r>
            <a:r>
              <a:rPr lang="en-US" sz="40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Q</a:t>
            </a:r>
            <a:r>
              <a:rPr lang="en-US" sz="4000" baseline="-250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soil</a:t>
            </a:r>
            <a:r>
              <a:rPr lang="en-US" sz="4000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 moisture</a:t>
            </a:r>
            <a:r>
              <a:rPr lang="en-US" sz="4000" dirty="0">
                <a:latin typeface="Cambria Math" panose="02040503050406030204" pitchFamily="18" charset="0"/>
                <a:ea typeface="Cambria Math" panose="02040503050406030204" pitchFamily="18" charset="0"/>
              </a:rPr>
              <a:t>)        </a:t>
            </a:r>
            <a:r>
              <a:rPr lang="en-US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(1)</a:t>
            </a:r>
            <a:endParaRPr lang="en-US" sz="4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92963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6"/>
          <p:cNvSpPr txBox="1"/>
          <p:nvPr/>
        </p:nvSpPr>
        <p:spPr>
          <a:xfrm>
            <a:off x="295999" y="160498"/>
            <a:ext cx="2530328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2800" b="1" dirty="0">
                <a:solidFill>
                  <a:srgbClr val="0070BA"/>
                </a:solidFill>
                <a:latin typeface="Open Sans"/>
                <a:ea typeface="Open Sans"/>
                <a:cs typeface="Open Sans"/>
                <a:sym typeface="Open Sans"/>
              </a:rPr>
              <a:t>Calculation</a:t>
            </a:r>
            <a:endParaRPr sz="2800" b="1" dirty="0">
              <a:solidFill>
                <a:srgbClr val="0070BA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8" name="Google Shape;178;p26"/>
          <p:cNvSpPr txBox="1">
            <a:spLocks noGrp="1"/>
          </p:cNvSpPr>
          <p:nvPr>
            <p:ph type="sldNum" idx="12"/>
          </p:nvPr>
        </p:nvSpPr>
        <p:spPr>
          <a:xfrm>
            <a:off x="11695446" y="6492900"/>
            <a:ext cx="4965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b="1">
                <a:solidFill>
                  <a:srgbClr val="0070BA"/>
                </a:solidFill>
                <a:latin typeface="Open Sans"/>
                <a:ea typeface="Open Sans"/>
                <a:cs typeface="Open Sans"/>
                <a:sym typeface="Open Sans"/>
              </a:rPr>
              <a:t>7</a:t>
            </a:fld>
            <a:endParaRPr b="1">
              <a:solidFill>
                <a:srgbClr val="0070BA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2FE1F5-C052-057B-71F2-C7DE8C6C08A6}"/>
              </a:ext>
            </a:extLst>
          </p:cNvPr>
          <p:cNvSpPr txBox="1"/>
          <p:nvPr/>
        </p:nvSpPr>
        <p:spPr>
          <a:xfrm>
            <a:off x="855447" y="6269979"/>
            <a:ext cx="8554883" cy="46262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5000"/>
              </a:lnSpc>
              <a:spcAft>
                <a:spcPts val="600"/>
              </a:spcAft>
            </a:pPr>
            <a:r>
              <a:rPr lang="en-GB" sz="2400" dirty="0">
                <a:solidFill>
                  <a:srgbClr val="0070C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Individual variables for Feb 2024 converted to Percentiles</a:t>
            </a:r>
          </a:p>
        </p:txBody>
      </p:sp>
      <p:pic>
        <p:nvPicPr>
          <p:cNvPr id="5" name="Picture 4" descr="A map of africa with red and blue colors&#10;&#10;Description automatically generated">
            <a:extLst>
              <a:ext uri="{FF2B5EF4-FFF2-40B4-BE49-F238E27FC236}">
                <a16:creationId xmlns:a16="http://schemas.microsoft.com/office/drawing/2014/main" id="{65AA1593-732B-8B99-680D-C920FA8283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334"/>
          <a:stretch/>
        </p:blipFill>
        <p:spPr>
          <a:xfrm>
            <a:off x="6437621" y="899679"/>
            <a:ext cx="3638533" cy="2528762"/>
          </a:xfrm>
          <a:prstGeom prst="rect">
            <a:avLst/>
          </a:prstGeom>
        </p:spPr>
      </p:pic>
      <p:pic>
        <p:nvPicPr>
          <p:cNvPr id="10" name="Picture 9" descr="A map of africa with different colored areas&#10;&#10;Description automatically generated">
            <a:extLst>
              <a:ext uri="{FF2B5EF4-FFF2-40B4-BE49-F238E27FC236}">
                <a16:creationId xmlns:a16="http://schemas.microsoft.com/office/drawing/2014/main" id="{6B5E9B5A-02EF-6CAB-E91C-E0BBC844C1F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267"/>
          <a:stretch/>
        </p:blipFill>
        <p:spPr>
          <a:xfrm>
            <a:off x="3294008" y="922019"/>
            <a:ext cx="3454138" cy="2480061"/>
          </a:xfrm>
          <a:prstGeom prst="rect">
            <a:avLst/>
          </a:prstGeom>
        </p:spPr>
      </p:pic>
      <p:pic>
        <p:nvPicPr>
          <p:cNvPr id="11" name="Picture 10" descr="A map of africa with red and blue colors&#10;&#10;Description automatically generated">
            <a:extLst>
              <a:ext uri="{FF2B5EF4-FFF2-40B4-BE49-F238E27FC236}">
                <a16:creationId xmlns:a16="http://schemas.microsoft.com/office/drawing/2014/main" id="{11AC9474-AEBF-26B3-735F-3D9872D8B87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267"/>
          <a:stretch/>
        </p:blipFill>
        <p:spPr>
          <a:xfrm>
            <a:off x="34790" y="922019"/>
            <a:ext cx="3454134" cy="2480061"/>
          </a:xfrm>
          <a:prstGeom prst="rect">
            <a:avLst/>
          </a:prstGeom>
        </p:spPr>
      </p:pic>
      <p:pic>
        <p:nvPicPr>
          <p:cNvPr id="12" name="Picture 11" descr="A map of the earth&#10;&#10;Description automatically generated">
            <a:extLst>
              <a:ext uri="{FF2B5EF4-FFF2-40B4-BE49-F238E27FC236}">
                <a16:creationId xmlns:a16="http://schemas.microsoft.com/office/drawing/2014/main" id="{767E8858-BA58-879B-E546-8BBAD7756E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82011" y="3606556"/>
            <a:ext cx="3498196" cy="2623648"/>
          </a:xfrm>
          <a:prstGeom prst="rect">
            <a:avLst/>
          </a:prstGeom>
        </p:spPr>
      </p:pic>
      <p:pic>
        <p:nvPicPr>
          <p:cNvPr id="13" name="Picture 12" descr="A map of africa with different colored areas&#10;&#10;Description automatically generated">
            <a:extLst>
              <a:ext uri="{FF2B5EF4-FFF2-40B4-BE49-F238E27FC236}">
                <a16:creationId xmlns:a16="http://schemas.microsoft.com/office/drawing/2014/main" id="{16CCD7FB-A759-482C-DBCA-0FC8ABCBBCF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76494" y="3617262"/>
            <a:ext cx="3483923" cy="2612942"/>
          </a:xfrm>
          <a:prstGeom prst="rect">
            <a:avLst/>
          </a:prstGeom>
        </p:spPr>
      </p:pic>
      <p:pic>
        <p:nvPicPr>
          <p:cNvPr id="3" name="Picture 2" descr="A map of africa with different colored spots&#10;&#10;Description automatically generated">
            <a:extLst>
              <a:ext uri="{FF2B5EF4-FFF2-40B4-BE49-F238E27FC236}">
                <a16:creationId xmlns:a16="http://schemas.microsoft.com/office/drawing/2014/main" id="{FD533037-445F-34E6-B845-16B0F222C12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7171"/>
          <a:stretch/>
        </p:blipFill>
        <p:spPr>
          <a:xfrm>
            <a:off x="150920" y="3590901"/>
            <a:ext cx="3234097" cy="261294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C065298-1C46-7926-6EBC-22D31F3DC115}"/>
              </a:ext>
            </a:extLst>
          </p:cNvPr>
          <p:cNvSpPr txBox="1"/>
          <p:nvPr/>
        </p:nvSpPr>
        <p:spPr>
          <a:xfrm>
            <a:off x="2027640" y="3314039"/>
            <a:ext cx="928624" cy="3083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5000"/>
              </a:lnSpc>
              <a:spcAft>
                <a:spcPts val="600"/>
              </a:spcAft>
            </a:pPr>
            <a:r>
              <a:rPr lang="en-GB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Rainfall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66562E5-5C10-6ECB-E0B8-0E1ED460B7D5}"/>
              </a:ext>
            </a:extLst>
          </p:cNvPr>
          <p:cNvSpPr txBox="1"/>
          <p:nvPr/>
        </p:nvSpPr>
        <p:spPr>
          <a:xfrm>
            <a:off x="5494401" y="3350998"/>
            <a:ext cx="928624" cy="3083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5000"/>
              </a:lnSpc>
              <a:spcAft>
                <a:spcPts val="600"/>
              </a:spcAft>
            </a:pPr>
            <a:r>
              <a:rPr lang="en-GB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Ref ET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A99055E-1C10-3C5F-6975-B805DB3F717B}"/>
              </a:ext>
            </a:extLst>
          </p:cNvPr>
          <p:cNvSpPr txBox="1"/>
          <p:nvPr/>
        </p:nvSpPr>
        <p:spPr>
          <a:xfrm>
            <a:off x="8138264" y="3318117"/>
            <a:ext cx="1363035" cy="3083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5000"/>
              </a:lnSpc>
              <a:spcAft>
                <a:spcPts val="600"/>
              </a:spcAft>
            </a:pPr>
            <a:r>
              <a:rPr lang="en-GB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Soil Moisture</a:t>
            </a:r>
          </a:p>
        </p:txBody>
      </p:sp>
    </p:spTree>
    <p:extLst>
      <p:ext uri="{BB962C8B-B14F-4D97-AF65-F5344CB8AC3E}">
        <p14:creationId xmlns:p14="http://schemas.microsoft.com/office/powerpoint/2010/main" val="20019043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6"/>
          <p:cNvSpPr txBox="1"/>
          <p:nvPr/>
        </p:nvSpPr>
        <p:spPr>
          <a:xfrm>
            <a:off x="295999" y="160498"/>
            <a:ext cx="4009671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2800" b="1" dirty="0">
                <a:solidFill>
                  <a:srgbClr val="0070BA"/>
                </a:solidFill>
                <a:latin typeface="Open Sans"/>
                <a:ea typeface="Open Sans"/>
                <a:cs typeface="Open Sans"/>
                <a:sym typeface="Open Sans"/>
              </a:rPr>
              <a:t>Calculation</a:t>
            </a:r>
            <a:endParaRPr sz="2800" b="1" dirty="0">
              <a:solidFill>
                <a:srgbClr val="0070BA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8" name="Google Shape;178;p26"/>
          <p:cNvSpPr txBox="1">
            <a:spLocks noGrp="1"/>
          </p:cNvSpPr>
          <p:nvPr>
            <p:ph type="sldNum" idx="12"/>
          </p:nvPr>
        </p:nvSpPr>
        <p:spPr>
          <a:xfrm>
            <a:off x="11695446" y="6492900"/>
            <a:ext cx="4965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b="1">
                <a:solidFill>
                  <a:srgbClr val="0070BA"/>
                </a:solidFill>
                <a:latin typeface="Open Sans"/>
                <a:ea typeface="Open Sans"/>
                <a:cs typeface="Open Sans"/>
                <a:sym typeface="Open Sans"/>
              </a:rPr>
              <a:t>8</a:t>
            </a:fld>
            <a:endParaRPr b="1">
              <a:solidFill>
                <a:srgbClr val="0070BA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DAFFF8-7BF3-B232-CAA2-B01FFD37474E}"/>
              </a:ext>
            </a:extLst>
          </p:cNvPr>
          <p:cNvSpPr txBox="1"/>
          <p:nvPr/>
        </p:nvSpPr>
        <p:spPr>
          <a:xfrm>
            <a:off x="408583" y="1066270"/>
            <a:ext cx="11609246" cy="342959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5000"/>
              </a:lnSpc>
              <a:spcAft>
                <a:spcPts val="1200"/>
              </a:spcAft>
            </a:pPr>
            <a:r>
              <a:rPr lang="en-US" sz="2000" dirty="0">
                <a:solidFill>
                  <a:srgbClr val="0070C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How do we combine these percentiles? Simplest is to use a weighted mean of the percentiles. Percentiles can’t be averaged directly, they have to be transformed to logits:</a:t>
            </a:r>
          </a:p>
          <a:p>
            <a:pPr>
              <a:lnSpc>
                <a:spcPct val="105000"/>
              </a:lnSpc>
              <a:spcAft>
                <a:spcPts val="1200"/>
              </a:spcAft>
            </a:pPr>
            <a:endParaRPr lang="en-US" sz="2400" dirty="0">
              <a:solidFill>
                <a:srgbClr val="0070C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>
              <a:lnSpc>
                <a:spcPct val="105000"/>
              </a:lnSpc>
              <a:spcAft>
                <a:spcPts val="1200"/>
              </a:spcAft>
            </a:pPr>
            <a:endParaRPr lang="en-US" sz="2400" dirty="0">
              <a:solidFill>
                <a:srgbClr val="0070C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>
              <a:lnSpc>
                <a:spcPct val="105000"/>
              </a:lnSpc>
              <a:spcAft>
                <a:spcPts val="1200"/>
              </a:spcAft>
            </a:pPr>
            <a:endParaRPr lang="en-US" sz="2400" dirty="0">
              <a:solidFill>
                <a:srgbClr val="0070C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>
              <a:lnSpc>
                <a:spcPct val="105000"/>
              </a:lnSpc>
              <a:spcAft>
                <a:spcPts val="1200"/>
              </a:spcAft>
            </a:pPr>
            <a:endParaRPr lang="en-US" sz="2400" dirty="0">
              <a:solidFill>
                <a:srgbClr val="0070C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>
              <a:lnSpc>
                <a:spcPct val="105000"/>
              </a:lnSpc>
              <a:spcAft>
                <a:spcPts val="1200"/>
              </a:spcAft>
            </a:pPr>
            <a:endParaRPr lang="en-US" sz="2400" dirty="0">
              <a:solidFill>
                <a:srgbClr val="0070C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82BCBC3-38EB-E72A-13DA-33F8C681D9B4}"/>
              </a:ext>
            </a:extLst>
          </p:cNvPr>
          <p:cNvSpPr txBox="1"/>
          <p:nvPr/>
        </p:nvSpPr>
        <p:spPr>
          <a:xfrm>
            <a:off x="819122" y="1941621"/>
            <a:ext cx="10382278" cy="11849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800"/>
              </a:spcAft>
            </a:pPr>
            <a:r>
              <a:rPr lang="en-GB" sz="3600" dirty="0">
                <a:latin typeface="Cambria Math" panose="02040503050406030204" pitchFamily="18" charset="0"/>
                <a:ea typeface="Cambria Math" panose="02040503050406030204" pitchFamily="18" charset="0"/>
              </a:rPr>
              <a:t>𝜃</a:t>
            </a:r>
            <a:r>
              <a:rPr lang="en-GB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rainfall</a:t>
            </a:r>
            <a:r>
              <a:rPr lang="en-GB" sz="1600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 </a:t>
            </a:r>
            <a:r>
              <a:rPr lang="en-GB" sz="2800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  </a:t>
            </a:r>
            <a:r>
              <a:rPr lang="en-GB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=  𝑙𝑜𝑔𝑖𝑡 ( </a:t>
            </a:r>
            <a:r>
              <a:rPr lang="en-GB" sz="28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Q</a:t>
            </a:r>
            <a:r>
              <a:rPr lang="en-GB" sz="16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rainfall</a:t>
            </a:r>
            <a:r>
              <a:rPr lang="en-GB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)             l𝑜𝑔𝑖𝑡(Q)=𝑙𝑛 (Q/(1−Q))</a:t>
            </a:r>
          </a:p>
          <a:p>
            <a:pPr algn="ctr">
              <a:spcAft>
                <a:spcPts val="1800"/>
              </a:spcAft>
            </a:pPr>
            <a:r>
              <a:rPr lang="en-GB" sz="1800" dirty="0">
                <a:latin typeface="Cambria Math" panose="02040503050406030204" pitchFamily="18" charset="0"/>
                <a:ea typeface="Cambria Math" panose="02040503050406030204" pitchFamily="18" charset="0"/>
              </a:rPr>
              <a:t>Repeat for other variables, then weighted mean: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FBE9A8-2293-0A6F-1561-D9ADEA957735}"/>
              </a:ext>
            </a:extLst>
          </p:cNvPr>
          <p:cNvSpPr txBox="1"/>
          <p:nvPr/>
        </p:nvSpPr>
        <p:spPr>
          <a:xfrm>
            <a:off x="4267968" y="3294026"/>
            <a:ext cx="348458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GB" sz="4000" dirty="0">
                <a:latin typeface="Cambria Math" panose="02040503050406030204" pitchFamily="18" charset="0"/>
                <a:ea typeface="Cambria Math" panose="02040503050406030204" pitchFamily="18" charset="0"/>
              </a:rPr>
              <a:t>𝜃</a:t>
            </a:r>
            <a:r>
              <a:rPr lang="en-GB" sz="4000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GB" sz="4000" dirty="0">
                <a:latin typeface="Cambria Math" panose="02040503050406030204" pitchFamily="18" charset="0"/>
                <a:ea typeface="Cambria Math" panose="02040503050406030204" pitchFamily="18" charset="0"/>
              </a:rPr>
              <a:t>= ∑ 𝑤</a:t>
            </a:r>
            <a:r>
              <a:rPr lang="en-GB" sz="4000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𝑖 </a:t>
            </a:r>
            <a:r>
              <a:rPr lang="en-GB" sz="4000" dirty="0">
                <a:latin typeface="Cambria Math" panose="02040503050406030204" pitchFamily="18" charset="0"/>
                <a:ea typeface="Cambria Math" panose="02040503050406030204" pitchFamily="18" charset="0"/>
              </a:rPr>
              <a:t>∗ 𝜃</a:t>
            </a:r>
            <a:r>
              <a:rPr lang="en-GB" sz="4000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𝑖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D220BC-F8C8-F68F-C9FD-F6ED2A8FC71E}"/>
              </a:ext>
            </a:extLst>
          </p:cNvPr>
          <p:cNvSpPr txBox="1"/>
          <p:nvPr/>
        </p:nvSpPr>
        <p:spPr>
          <a:xfrm>
            <a:off x="525156" y="4304146"/>
            <a:ext cx="11170290" cy="66095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5000"/>
              </a:lnSpc>
              <a:spcAft>
                <a:spcPts val="600"/>
              </a:spcAft>
            </a:pPr>
            <a:r>
              <a:rPr lang="en-GB" sz="1800" dirty="0">
                <a:solidFill>
                  <a:srgbClr val="0070C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weights (which add to 1) are </a:t>
            </a:r>
            <a:r>
              <a:rPr lang="en-GB" sz="1800" b="1" dirty="0">
                <a:solidFill>
                  <a:srgbClr val="0070C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importance</a:t>
            </a:r>
            <a:r>
              <a:rPr lang="en-GB" sz="1800" dirty="0">
                <a:solidFill>
                  <a:srgbClr val="0070C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weights and reflect the relative importance we attach to each variable. Currently we have: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85D790-C88B-1107-545D-BBFCC2FF078D}"/>
              </a:ext>
            </a:extLst>
          </p:cNvPr>
          <p:cNvSpPr txBox="1"/>
          <p:nvPr/>
        </p:nvSpPr>
        <p:spPr>
          <a:xfrm>
            <a:off x="1841348" y="5160733"/>
            <a:ext cx="2963548" cy="12011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5000"/>
              </a:lnSpc>
              <a:spcAft>
                <a:spcPts val="600"/>
              </a:spcAft>
            </a:pPr>
            <a:r>
              <a:rPr lang="en-GB" sz="2000" b="1" dirty="0" err="1">
                <a:solidFill>
                  <a:srgbClr val="0070C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</a:t>
            </a:r>
            <a:r>
              <a:rPr lang="en-GB" sz="1600" b="1" dirty="0" err="1">
                <a:solidFill>
                  <a:srgbClr val="0070C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rainfall</a:t>
            </a:r>
            <a:r>
              <a:rPr lang="en-GB" sz="2000" dirty="0">
                <a:solidFill>
                  <a:srgbClr val="0070C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= 0.4</a:t>
            </a:r>
          </a:p>
          <a:p>
            <a:pPr>
              <a:lnSpc>
                <a:spcPct val="105000"/>
              </a:lnSpc>
              <a:spcAft>
                <a:spcPts val="600"/>
              </a:spcAft>
            </a:pPr>
            <a:r>
              <a:rPr lang="en-GB" sz="2000" b="1" dirty="0" err="1">
                <a:solidFill>
                  <a:srgbClr val="0070C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</a:t>
            </a:r>
            <a:r>
              <a:rPr lang="en-GB" sz="1600" b="1" dirty="0" err="1">
                <a:solidFill>
                  <a:srgbClr val="0070C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refET</a:t>
            </a:r>
            <a:r>
              <a:rPr lang="en-GB" sz="2000" dirty="0">
                <a:solidFill>
                  <a:srgbClr val="0070C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  = 0.3</a:t>
            </a:r>
          </a:p>
          <a:p>
            <a:pPr>
              <a:lnSpc>
                <a:spcPct val="105000"/>
              </a:lnSpc>
              <a:spcAft>
                <a:spcPts val="600"/>
              </a:spcAft>
            </a:pPr>
            <a:r>
              <a:rPr lang="en-GB" sz="2000" b="1" dirty="0" err="1">
                <a:solidFill>
                  <a:srgbClr val="0070C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</a:t>
            </a:r>
            <a:r>
              <a:rPr lang="en-GB" sz="1600" b="1" dirty="0" err="1">
                <a:solidFill>
                  <a:srgbClr val="0070C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soil</a:t>
            </a:r>
            <a:r>
              <a:rPr lang="en-GB" sz="1600" b="1" dirty="0">
                <a:solidFill>
                  <a:srgbClr val="0070C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moisture</a:t>
            </a:r>
            <a:r>
              <a:rPr lang="en-GB" sz="2000" b="1" dirty="0">
                <a:solidFill>
                  <a:srgbClr val="0070C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2000" dirty="0">
                <a:solidFill>
                  <a:srgbClr val="0070C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= 0.3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6435FD-842F-69C2-4D55-BFE31931B355}"/>
              </a:ext>
            </a:extLst>
          </p:cNvPr>
          <p:cNvSpPr txBox="1"/>
          <p:nvPr/>
        </p:nvSpPr>
        <p:spPr>
          <a:xfrm>
            <a:off x="6010260" y="5160733"/>
            <a:ext cx="5570844" cy="9517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5000"/>
              </a:lnSpc>
              <a:spcAft>
                <a:spcPts val="600"/>
              </a:spcAft>
            </a:pPr>
            <a:r>
              <a:rPr lang="en-GB" sz="1800" dirty="0">
                <a:solidFill>
                  <a:srgbClr val="0070C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Rainfall is weighted more since it is the driver variable and is derived from actual observations, the other two being modelled estimates</a:t>
            </a:r>
          </a:p>
        </p:txBody>
      </p:sp>
    </p:spTree>
    <p:extLst>
      <p:ext uri="{BB962C8B-B14F-4D97-AF65-F5344CB8AC3E}">
        <p14:creationId xmlns:p14="http://schemas.microsoft.com/office/powerpoint/2010/main" val="30774863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6"/>
          <p:cNvSpPr txBox="1"/>
          <p:nvPr/>
        </p:nvSpPr>
        <p:spPr>
          <a:xfrm>
            <a:off x="295999" y="160498"/>
            <a:ext cx="2530328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2800" b="1" dirty="0">
                <a:solidFill>
                  <a:srgbClr val="0070BA"/>
                </a:solidFill>
                <a:latin typeface="Open Sans"/>
                <a:ea typeface="Open Sans"/>
                <a:cs typeface="Open Sans"/>
                <a:sym typeface="Open Sans"/>
              </a:rPr>
              <a:t>Calculation</a:t>
            </a:r>
            <a:endParaRPr sz="2800" b="1" dirty="0">
              <a:solidFill>
                <a:srgbClr val="0070BA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8" name="Google Shape;178;p26"/>
          <p:cNvSpPr txBox="1">
            <a:spLocks noGrp="1"/>
          </p:cNvSpPr>
          <p:nvPr>
            <p:ph type="sldNum" idx="12"/>
          </p:nvPr>
        </p:nvSpPr>
        <p:spPr>
          <a:xfrm>
            <a:off x="11695446" y="6492900"/>
            <a:ext cx="4965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b="1">
                <a:solidFill>
                  <a:srgbClr val="0070BA"/>
                </a:solidFill>
                <a:latin typeface="Open Sans"/>
                <a:ea typeface="Open Sans"/>
                <a:cs typeface="Open Sans"/>
                <a:sym typeface="Open Sans"/>
              </a:rPr>
              <a:t>9</a:t>
            </a:fld>
            <a:endParaRPr b="1">
              <a:solidFill>
                <a:srgbClr val="0070BA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A4DBCA-ECBD-E81C-5263-705D4F213189}"/>
              </a:ext>
            </a:extLst>
          </p:cNvPr>
          <p:cNvSpPr txBox="1"/>
          <p:nvPr/>
        </p:nvSpPr>
        <p:spPr>
          <a:xfrm>
            <a:off x="396276" y="1182799"/>
            <a:ext cx="11399447" cy="131516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5000"/>
              </a:lnSpc>
              <a:spcAft>
                <a:spcPts val="600"/>
              </a:spcAft>
            </a:pPr>
            <a:r>
              <a:rPr lang="en-GB" sz="2400" dirty="0">
                <a:solidFill>
                  <a:srgbClr val="0070C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Once logits are combined, we have to go back to a 0-100 scale, because that is how we convey the performance of the variables.</a:t>
            </a:r>
          </a:p>
          <a:p>
            <a:pPr>
              <a:lnSpc>
                <a:spcPct val="105000"/>
              </a:lnSpc>
              <a:spcAft>
                <a:spcPts val="600"/>
              </a:spcAft>
            </a:pPr>
            <a:r>
              <a:rPr lang="en-GB" sz="2400" dirty="0">
                <a:solidFill>
                  <a:srgbClr val="0070C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We do this using the </a:t>
            </a:r>
            <a:r>
              <a:rPr lang="en-GB" sz="2400" b="1" dirty="0">
                <a:solidFill>
                  <a:srgbClr val="0070C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inverse logit</a:t>
            </a:r>
            <a:r>
              <a:rPr lang="en-GB" sz="2400" dirty="0">
                <a:solidFill>
                  <a:srgbClr val="0070C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function.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82EAE437-C205-8C9C-8AB8-FD44872C3E91}"/>
                  </a:ext>
                </a:extLst>
              </p:cNvPr>
              <p:cNvSpPr/>
              <p:nvPr/>
            </p:nvSpPr>
            <p:spPr>
              <a:xfrm>
                <a:off x="617754" y="3292284"/>
                <a:ext cx="5842422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𝐶𝐷𝐼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3600" b="0" i="0" smtClean="0">
                          <a:latin typeface="Cambria Math" panose="02040503050406030204" pitchFamily="18" charset="0"/>
                        </a:rPr>
                        <m:t>100∗</m:t>
                      </m:r>
                      <m:r>
                        <m:rPr>
                          <m:sty m:val="p"/>
                        </m:rPr>
                        <a:rPr lang="en-GB" sz="3600" b="0" i="0" smtClean="0">
                          <a:latin typeface="Cambria Math" panose="02040503050406030204" pitchFamily="18" charset="0"/>
                        </a:rPr>
                        <m:t>invlogit</m:t>
                      </m:r>
                      <m:d>
                        <m:dPr>
                          <m:ctrlPr>
                            <a:rPr lang="en-GB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3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6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sz="3600" dirty="0"/>
              </a:p>
            </p:txBody>
          </p:sp>
        </mc:Choice>
        <mc:Fallback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82EAE437-C205-8C9C-8AB8-FD44872C3E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754" y="3292284"/>
                <a:ext cx="5842422" cy="6463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4E9CF77-ED38-2BB4-3E28-96D27E7D673D}"/>
                  </a:ext>
                </a:extLst>
              </p:cNvPr>
              <p:cNvSpPr/>
              <p:nvPr/>
            </p:nvSpPr>
            <p:spPr>
              <a:xfrm>
                <a:off x="3491151" y="4241909"/>
                <a:ext cx="5209696" cy="12657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𝐶𝐷𝐼</m:t>
                      </m:r>
                      <m:r>
                        <a:rPr lang="en-GB" sz="3600">
                          <a:latin typeface="Cambria Math" panose="02040503050406030204" pitchFamily="18" charset="0"/>
                        </a:rPr>
                        <m:t>=100∗ </m:t>
                      </m:r>
                      <m:f>
                        <m:fPr>
                          <m:ctrlPr>
                            <a:rPr lang="en-GB" sz="3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"/>
                              <m:ctrlPr>
                                <a:rPr lang="en-GB" sz="3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GB" sz="360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  <m:r>
                                <a:rPr lang="en-GB" sz="360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GB" sz="36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d>
                            <m:dPr>
                              <m:begChr m:val=""/>
                              <m:ctrlPr>
                                <a:rPr lang="en-GB" sz="3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3600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r>
                                <m:rPr>
                                  <m:sty m:val="p"/>
                                </m:rPr>
                                <a:rPr lang="en-GB" sz="360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  <m:r>
                                <a:rPr lang="en-GB" sz="360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GB" sz="36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en-GB" sz="36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4E9CF77-ED38-2BB4-3E28-96D27E7D67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1151" y="4241909"/>
                <a:ext cx="5209696" cy="12657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8015478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WFP NEW COLOUR PALETTE">
      <a:dk1>
        <a:srgbClr val="0077AF"/>
      </a:dk1>
      <a:lt1>
        <a:srgbClr val="1E2E53"/>
      </a:lt1>
      <a:dk2>
        <a:srgbClr val="00A3C5"/>
      </a:dk2>
      <a:lt2>
        <a:srgbClr val="456E3B"/>
      </a:lt2>
      <a:accent1>
        <a:srgbClr val="8DC250"/>
      </a:accent1>
      <a:accent2>
        <a:srgbClr val="F2B029"/>
      </a:accent2>
      <a:accent3>
        <a:srgbClr val="C69831"/>
      </a:accent3>
      <a:accent4>
        <a:srgbClr val="E2662C"/>
      </a:accent4>
      <a:accent5>
        <a:srgbClr val="AE2434"/>
      </a:accent5>
      <a:accent6>
        <a:srgbClr val="7A1D33"/>
      </a:accent6>
      <a:hlink>
        <a:srgbClr val="CE1F75"/>
      </a:hlink>
      <a:folHlink>
        <a:srgbClr val="1A191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CDC583E96E2984A8AE078CA5A7143B4" ma:contentTypeVersion="11" ma:contentTypeDescription="Create a new document." ma:contentTypeScope="" ma:versionID="02d21f65f577e50c66912ea9c79c3c6b">
  <xsd:schema xmlns:xsd="http://www.w3.org/2001/XMLSchema" xmlns:xs="http://www.w3.org/2001/XMLSchema" xmlns:p="http://schemas.microsoft.com/office/2006/metadata/properties" xmlns:ns2="3d483c7c-3633-4622-ae02-ca41d9de3a51" xmlns:ns3="a2ec53df-57c7-4f31-9003-37ff507a2633" targetNamespace="http://schemas.microsoft.com/office/2006/metadata/properties" ma:root="true" ma:fieldsID="9e4a0fc8e8607ad6318fb04168556a97" ns2:_="" ns3:_="">
    <xsd:import namespace="3d483c7c-3633-4622-ae02-ca41d9de3a51"/>
    <xsd:import namespace="a2ec53df-57c7-4f31-9003-37ff507a263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d483c7c-3633-4622-ae02-ca41d9de3a5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2ec53df-57c7-4f31-9003-37ff507a2633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70AE343-075A-4F7F-9206-9FEC3BD8B4B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d483c7c-3633-4622-ae02-ca41d9de3a51"/>
    <ds:schemaRef ds:uri="a2ec53df-57c7-4f31-9003-37ff507a263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79D14C6-8896-4914-A183-88FE11058D4B}">
  <ds:schemaRefs>
    <ds:schemaRef ds:uri="http://schemas.microsoft.com/office/infopath/2007/PartnerControls"/>
    <ds:schemaRef ds:uri="3d483c7c-3633-4622-ae02-ca41d9de3a51"/>
    <ds:schemaRef ds:uri="a2ec53df-57c7-4f31-9003-37ff507a2633"/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purl.org/dc/dcmitype/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6E20B63B-DA06-404F-9B2B-35732E09A53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7392</TotalTime>
  <Words>932</Words>
  <Application>Microsoft Office PowerPoint</Application>
  <PresentationFormat>Widescreen</PresentationFormat>
  <Paragraphs>124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Open Sans</vt:lpstr>
      <vt:lpstr>Calibri</vt:lpstr>
      <vt:lpstr>Cambria Math</vt:lpstr>
      <vt:lpstr>Arial</vt:lpstr>
      <vt:lpstr>Tema di Office</vt:lpstr>
      <vt:lpstr>A Combined Drought Index: Concept and Practice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Space-based extreme rainfall monitoring and its application in Indonesia</dc:title>
  <dc:creator>BONIFACIO Rogerio</dc:creator>
  <cp:lastModifiedBy>Rogerio BONIFACIO</cp:lastModifiedBy>
  <cp:revision>82</cp:revision>
  <dcterms:modified xsi:type="dcterms:W3CDTF">2024-03-28T22:49:46Z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0x010100FCDC583E96E2984A8AE078CA5A7143B4</vt:lpwstr>
  </property>
</Properties>
</file>